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media/image2.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3.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Lst>
  <p:sldSz cx="9144000" cy="5143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Verdana"/>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Verdana"/>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Verdana"/>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Verdana"/>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Verdana"/>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Verdana"/>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Verdana"/>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Verdana"/>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Verdan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a:p>
        </p:txBody>
      </p:sp>
      <p:sp>
        <p:nvSpPr>
          <p:cNvPr id="30" name="Shape 3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Verdana"/>
      </a:defRPr>
    </a:lvl1pPr>
    <a:lvl2pPr indent="228600" latinLnBrk="0">
      <a:spcBef>
        <a:spcPts val="400"/>
      </a:spcBef>
      <a:defRPr sz="1200">
        <a:latin typeface="+mj-lt"/>
        <a:ea typeface="+mj-ea"/>
        <a:cs typeface="+mj-cs"/>
        <a:sym typeface="Verdana"/>
      </a:defRPr>
    </a:lvl2pPr>
    <a:lvl3pPr indent="457200" latinLnBrk="0">
      <a:spcBef>
        <a:spcPts val="400"/>
      </a:spcBef>
      <a:defRPr sz="1200">
        <a:latin typeface="+mj-lt"/>
        <a:ea typeface="+mj-ea"/>
        <a:cs typeface="+mj-cs"/>
        <a:sym typeface="Verdana"/>
      </a:defRPr>
    </a:lvl3pPr>
    <a:lvl4pPr indent="685800" latinLnBrk="0">
      <a:spcBef>
        <a:spcPts val="400"/>
      </a:spcBef>
      <a:defRPr sz="1200">
        <a:latin typeface="+mj-lt"/>
        <a:ea typeface="+mj-ea"/>
        <a:cs typeface="+mj-cs"/>
        <a:sym typeface="Verdana"/>
      </a:defRPr>
    </a:lvl4pPr>
    <a:lvl5pPr indent="914400" latinLnBrk="0">
      <a:spcBef>
        <a:spcPts val="400"/>
      </a:spcBef>
      <a:defRPr sz="1200">
        <a:latin typeface="+mj-lt"/>
        <a:ea typeface="+mj-ea"/>
        <a:cs typeface="+mj-cs"/>
        <a:sym typeface="Verdana"/>
      </a:defRPr>
    </a:lvl5pPr>
    <a:lvl6pPr indent="1143000" latinLnBrk="0">
      <a:spcBef>
        <a:spcPts val="400"/>
      </a:spcBef>
      <a:defRPr sz="1200">
        <a:latin typeface="+mj-lt"/>
        <a:ea typeface="+mj-ea"/>
        <a:cs typeface="+mj-cs"/>
        <a:sym typeface="Verdana"/>
      </a:defRPr>
    </a:lvl6pPr>
    <a:lvl7pPr indent="1371600" latinLnBrk="0">
      <a:spcBef>
        <a:spcPts val="400"/>
      </a:spcBef>
      <a:defRPr sz="1200">
        <a:latin typeface="+mj-lt"/>
        <a:ea typeface="+mj-ea"/>
        <a:cs typeface="+mj-cs"/>
        <a:sym typeface="Verdana"/>
      </a:defRPr>
    </a:lvl7pPr>
    <a:lvl8pPr indent="1600200" latinLnBrk="0">
      <a:spcBef>
        <a:spcPts val="400"/>
      </a:spcBef>
      <a:defRPr sz="1200">
        <a:latin typeface="+mj-lt"/>
        <a:ea typeface="+mj-ea"/>
        <a:cs typeface="+mj-cs"/>
        <a:sym typeface="Verdana"/>
      </a:defRPr>
    </a:lvl8pPr>
    <a:lvl9pPr indent="1828800" latinLnBrk="0">
      <a:spcBef>
        <a:spcPts val="400"/>
      </a:spcBef>
      <a:defRPr sz="1200">
        <a:latin typeface="+mj-lt"/>
        <a:ea typeface="+mj-ea"/>
        <a:cs typeface="+mj-cs"/>
        <a:sym typeface="Verdana"/>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4.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5.xml.rels><?xml version="1.0" encoding="UTF-8" standalone="yes"?><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6.xml.rels><?xml version="1.0" encoding="UTF-8" standalone="yes"?><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7.xml.rels><?xml version="1.0" encoding="UTF-8" standalone="yes"?><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8.xml.rels><?xml version="1.0" encoding="UTF-8" standalone="yes"?><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9.xml.rels><?xml version="1.0" encoding="UTF-8" standalone="yes"?><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0.xml.rels><?xml version="1.0" encoding="UTF-8" standalone="yes"?><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1.xml.rels><?xml version="1.0" encoding="UTF-8" standalone="yes"?><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2.xml.rels><?xml version="1.0" encoding="UTF-8" standalone="yes"?><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3.xml.rels><?xml version="1.0" encoding="UTF-8" standalone="yes"?><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4.xml.rels><?xml version="1.0" encoding="UTF-8" standalone="yes"?><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5.xml.rels><?xml version="1.0" encoding="UTF-8" standalone="yes"?><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6.xml.rels><?xml version="1.0" encoding="UTF-8" standalone="yes"?><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 name="Shape 33"/>
          <p:cNvSpPr/>
          <p:nvPr>
            <p:ph type="sldImg"/>
          </p:nvPr>
        </p:nvSpPr>
        <p:spPr>
          <a:prstGeom prst="rect">
            <a:avLst/>
          </a:prstGeom>
        </p:spPr>
        <p:txBody>
          <a:bodyPr/>
          <a:lstStyle/>
          <a:p>
            <a:pPr/>
          </a:p>
        </p:txBody>
      </p:sp>
      <p:sp>
        <p:nvSpPr>
          <p:cNvPr id="34" name="Shape 34"/>
          <p:cNvSpPr/>
          <p:nvPr>
            <p:ph type="body" sz="quarter" idx="1"/>
          </p:nvPr>
        </p:nvSpPr>
        <p:spPr>
          <a:prstGeom prst="rect">
            <a:avLst/>
          </a:prstGeom>
        </p:spPr>
        <p:txBody>
          <a:bodyPr/>
          <a:lstStyle/>
          <a:p>
            <a:pPr/>
            <a:r>
              <a:t>Despite the title, this is a DX12 talk.  When I had to come up with the abstract and the title, we hadn’t released our PC version or DX12 support yet.</a:t>
            </a:r>
          </a:p>
          <a:p>
            <a:pPr/>
            <a:r>
              <a:t>So, I ported our renderer to DX12 and this presentation is about our experiences with DX12 adoption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5" name="Shape 95"/>
          <p:cNvSpPr/>
          <p:nvPr>
            <p:ph type="sldImg"/>
          </p:nvPr>
        </p:nvSpPr>
        <p:spPr>
          <a:prstGeom prst="rect">
            <a:avLst/>
          </a:prstGeom>
        </p:spPr>
        <p:txBody>
          <a:bodyPr/>
          <a:lstStyle/>
          <a:p>
            <a:pPr/>
          </a:p>
        </p:txBody>
      </p:sp>
      <p:sp>
        <p:nvSpPr>
          <p:cNvPr id="96" name="Shape 96"/>
          <p:cNvSpPr/>
          <p:nvPr>
            <p:ph type="body" sz="quarter" idx="1"/>
          </p:nvPr>
        </p:nvSpPr>
        <p:spPr>
          <a:prstGeom prst="rect">
            <a:avLst/>
          </a:prstGeom>
        </p:spPr>
        <p:txBody>
          <a:bodyPr/>
          <a:lstStyle/>
          <a:p>
            <a:pPr/>
            <a:r>
              <a:t>Items that need most attention are on the top of the list.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1" name="Shape 101"/>
          <p:cNvSpPr/>
          <p:nvPr>
            <p:ph type="sldImg"/>
          </p:nvPr>
        </p:nvSpPr>
        <p:spPr>
          <a:prstGeom prst="rect">
            <a:avLst/>
          </a:prstGeom>
        </p:spPr>
        <p:txBody>
          <a:bodyPr/>
          <a:lstStyle/>
          <a:p>
            <a:pPr/>
          </a:p>
        </p:txBody>
      </p:sp>
      <p:sp>
        <p:nvSpPr>
          <p:cNvPr id="102" name="Shape 102"/>
          <p:cNvSpPr/>
          <p:nvPr>
            <p:ph type="body" sz="quarter" idx="1"/>
          </p:nvPr>
        </p:nvSpPr>
        <p:spPr>
          <a:prstGeom prst="rect">
            <a:avLst/>
          </a:prstGeom>
        </p:spPr>
        <p:txBody>
          <a:bodyPr/>
          <a:lstStyle/>
          <a:p>
            <a:pPr/>
            <a:r>
              <a:t>This is a very key part to consider in DX12.  A table holds descriptors to all the resources that the shader might use.  One table must be allocated per draw call and can be reused once it’s done on the GPU</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7" name="Shape 107"/>
          <p:cNvSpPr/>
          <p:nvPr>
            <p:ph type="sldImg"/>
          </p:nvPr>
        </p:nvSpPr>
        <p:spPr>
          <a:prstGeom prst="rect">
            <a:avLst/>
          </a:prstGeom>
        </p:spPr>
        <p:txBody>
          <a:bodyPr/>
          <a:lstStyle/>
          <a:p>
            <a:pPr/>
          </a:p>
        </p:txBody>
      </p:sp>
      <p:sp>
        <p:nvSpPr>
          <p:cNvPr id="108" name="Shape 108"/>
          <p:cNvSpPr/>
          <p:nvPr>
            <p:ph type="body" sz="quarter" idx="1"/>
          </p:nvPr>
        </p:nvSpPr>
        <p:spPr>
          <a:prstGeom prst="rect">
            <a:avLst/>
          </a:prstGeom>
        </p:spPr>
        <p:txBody>
          <a:bodyPr/>
          <a:lstStyle/>
          <a:p>
            <a:pPr/>
            <a:r>
              <a:t>If you have write once, read a couple of times buffers, a good fit is an upload heap ring buffer which can be written from the CPU, and GPU fetches through PCI-E.  GPU is guaranteed to see changes by the time of ExecuteCommandLists, and can cache at ExecuteCommandLists granularity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3" name="Shape 113"/>
          <p:cNvSpPr/>
          <p:nvPr>
            <p:ph type="sldImg"/>
          </p:nvPr>
        </p:nvSpPr>
        <p:spPr>
          <a:prstGeom prst="rect">
            <a:avLst/>
          </a:prstGeom>
        </p:spPr>
        <p:txBody>
          <a:bodyPr/>
          <a:lstStyle/>
          <a:p>
            <a:pPr/>
          </a:p>
        </p:txBody>
      </p:sp>
      <p:sp>
        <p:nvSpPr>
          <p:cNvPr id="114" name="Shape 114"/>
          <p:cNvSpPr/>
          <p:nvPr>
            <p:ph type="body" sz="quarter" idx="1"/>
          </p:nvPr>
        </p:nvSpPr>
        <p:spPr>
          <a:prstGeom prst="rect">
            <a:avLst/>
          </a:prstGeom>
        </p:spPr>
        <p:txBody>
          <a:bodyPr/>
          <a:lstStyle/>
          <a:p>
            <a:pPr/>
            <a:r>
              <a:t>I’ll talk about usage later, but the real pickle is generation:</a:t>
            </a:r>
          </a:p>
          <a:p>
            <a:pPr/>
            <a:r>
              <a:t>Ideally you would know these in your export pipeline, create them there and load in the binaries when game starts.</a:t>
            </a:r>
          </a:p>
          <a:p>
            <a:pPr/>
            <a:r>
              <a:t>CS PSOs can take a long time to create, but these don’t require any other state besides the shader so they can be loaded at CS load.</a:t>
            </a:r>
          </a:p>
          <a:p>
            <a:pPr/>
            <a:r>
              <a:t>We create PSOs as we encounter new ones, in background threads when applicable.  We have roughly 500 unique PSOs that take ~200ms to create.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Shape 119"/>
          <p:cNvSpPr/>
          <p:nvPr>
            <p:ph type="sldImg"/>
          </p:nvPr>
        </p:nvSpPr>
        <p:spPr>
          <a:prstGeom prst="rect">
            <a:avLst/>
          </a:prstGeom>
        </p:spPr>
        <p:txBody>
          <a:bodyPr/>
          <a:lstStyle/>
          <a:p>
            <a:pPr/>
          </a:p>
        </p:txBody>
      </p:sp>
      <p:sp>
        <p:nvSpPr>
          <p:cNvPr id="120" name="Shape 120"/>
          <p:cNvSpPr/>
          <p:nvPr>
            <p:ph type="body" sz="quarter" idx="1"/>
          </p:nvPr>
        </p:nvSpPr>
        <p:spPr>
          <a:prstGeom prst="rect">
            <a:avLst/>
          </a:prstGeom>
        </p:spPr>
        <p:txBody>
          <a:bodyPr/>
          <a:lstStyle/>
          <a:p>
            <a:pPr/>
            <a:r>
              <a:t>This is what they contain.  Vertex/index buffers, or their views, don’t go into the PSO.  You also need not know the render target sizes.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5" name="Shape 125"/>
          <p:cNvSpPr/>
          <p:nvPr>
            <p:ph type="sldImg"/>
          </p:nvPr>
        </p:nvSpPr>
        <p:spPr>
          <a:prstGeom prst="rect">
            <a:avLst/>
          </a:prstGeom>
        </p:spPr>
        <p:txBody>
          <a:bodyPr/>
          <a:lstStyle/>
          <a:p>
            <a:pPr/>
          </a:p>
        </p:txBody>
      </p:sp>
      <p:sp>
        <p:nvSpPr>
          <p:cNvPr id="126" name="Shape 126"/>
          <p:cNvSpPr/>
          <p:nvPr>
            <p:ph type="body" sz="quarter" idx="1"/>
          </p:nvPr>
        </p:nvSpPr>
        <p:spPr>
          <a:prstGeom prst="rect">
            <a:avLst/>
          </a:prstGeom>
        </p:spPr>
        <p:txBody>
          <a:bodyPr/>
          <a:lstStyle/>
          <a:p>
            <a:pPr/>
            <a:r>
              <a:t>Command lists are what used to be immediate/deferred contexts, but they are now all just command lists.  The command allocator is decoupled from the command list, and owns the memory.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1" name="Shape 131"/>
          <p:cNvSpPr/>
          <p:nvPr>
            <p:ph type="sldImg"/>
          </p:nvPr>
        </p:nvSpPr>
        <p:spPr>
          <a:prstGeom prst="rect">
            <a:avLst/>
          </a:prstGeom>
        </p:spPr>
        <p:txBody>
          <a:bodyPr/>
          <a:lstStyle/>
          <a:p>
            <a:pPr/>
          </a:p>
        </p:txBody>
      </p:sp>
      <p:sp>
        <p:nvSpPr>
          <p:cNvPr id="132" name="Shape 132"/>
          <p:cNvSpPr/>
          <p:nvPr>
            <p:ph type="body" sz="quarter" idx="1"/>
          </p:nvPr>
        </p:nvSpPr>
        <p:spPr>
          <a:prstGeom prst="rect">
            <a:avLst/>
          </a:prstGeom>
        </p:spPr>
        <p:txBody>
          <a:bodyPr/>
          <a:lstStyle/>
          <a:p>
            <a:pPr/>
            <a:r>
              <a:t>Driver needs to perform e.g. fast clear expansion, depth decompress, and so on when you switch from RT/DS to shader resources</a:t>
            </a:r>
          </a:p>
          <a:p>
            <a:pPr/>
            <a:r>
              <a:t>It’s easiest just to keep the current state along the resource and switch to the required state on-demand.  More of this later.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 name="Shape 137"/>
          <p:cNvSpPr/>
          <p:nvPr>
            <p:ph type="sldImg"/>
          </p:nvPr>
        </p:nvSpPr>
        <p:spPr>
          <a:prstGeom prst="rect">
            <a:avLst/>
          </a:prstGeom>
        </p:spPr>
        <p:txBody>
          <a:bodyPr/>
          <a:lstStyle/>
          <a:p>
            <a:pPr/>
          </a:p>
        </p:txBody>
      </p:sp>
      <p:sp>
        <p:nvSpPr>
          <p:cNvPr id="138" name="Shape 138"/>
          <p:cNvSpPr/>
          <p:nvPr>
            <p:ph type="body" sz="quarter" idx="1"/>
          </p:nvPr>
        </p:nvSpPr>
        <p:spPr>
          <a:prstGeom prst="rect">
            <a:avLst/>
          </a:prstGeom>
        </p:spPr>
        <p:txBody>
          <a:bodyPr/>
          <a:lstStyle/>
          <a:p>
            <a:pPr/>
            <a:r>
              <a:t>You have to make good use of staging resources now that dynamic resources are gone.</a:t>
            </a:r>
          </a:p>
          <a:p>
            <a:pPr/>
            <a:r>
              <a:t>Note that even in double-buffered rendering, it’s not enough to have one staging resource that is copied onto the GPU resource, as your engine might (depending on timing) update the staging resource twice before the copy can occur on the GPU timeline.</a:t>
            </a:r>
          </a:p>
          <a:p>
            <a:pPr/>
            <a:r>
              <a:t>There are also no staging textures, you have to handle staging textures via staging buffers.</a:t>
            </a:r>
          </a:p>
          <a:p>
            <a:pPr/>
            <a:r>
              <a:t>There’s no UpdateResource (well, there’s the emulated version in d3dx12.h but that still needs a staging resource (a ring buffer that you have to manage) and it’s slow, don’t rely on that)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 name="Shape 143"/>
          <p:cNvSpPr/>
          <p:nvPr>
            <p:ph type="sldImg"/>
          </p:nvPr>
        </p:nvSpPr>
        <p:spPr>
          <a:prstGeom prst="rect">
            <a:avLst/>
          </a:prstGeom>
        </p:spPr>
        <p:txBody>
          <a:bodyPr/>
          <a:lstStyle/>
          <a:p>
            <a:pPr/>
          </a:p>
        </p:txBody>
      </p:sp>
      <p:sp>
        <p:nvSpPr>
          <p:cNvPr id="144" name="Shape 144"/>
          <p:cNvSpPr/>
          <p:nvPr>
            <p:ph type="body" sz="quarter" idx="1"/>
          </p:nvPr>
        </p:nvSpPr>
        <p:spPr>
          <a:prstGeom prst="rect">
            <a:avLst/>
          </a:prstGeom>
        </p:spPr>
        <p:txBody>
          <a:bodyPr/>
          <a:lstStyle/>
          <a:p>
            <a:pPr/>
            <a:r>
              <a:t>CreateCommittedResource allocates the resource in one heap, whose size is a multiple of 64kB.  You need to suballocate small resources  within a heap to get reasonable memory efficiency for small resources.</a:t>
            </a:r>
          </a:p>
          <a:p>
            <a:pPr/>
            <a:r>
              <a:t>Ideally a unified system for allocating 4kB and 64kB aligned resources, but needs e.g. defragging.</a:t>
            </a:r>
          </a:p>
          <a:p>
            <a:pPr/>
            <a:r>
              <a:t>We have a defragged heap on XB1 and on PC we special-case small resource allocations.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9" name="Shape 149"/>
          <p:cNvSpPr/>
          <p:nvPr>
            <p:ph type="sldImg"/>
          </p:nvPr>
        </p:nvSpPr>
        <p:spPr>
          <a:prstGeom prst="rect">
            <a:avLst/>
          </a:prstGeom>
        </p:spPr>
        <p:txBody>
          <a:bodyPr/>
          <a:lstStyle/>
          <a:p>
            <a:pPr/>
          </a:p>
        </p:txBody>
      </p:sp>
      <p:sp>
        <p:nvSpPr>
          <p:cNvPr id="150" name="Shape 150"/>
          <p:cNvSpPr/>
          <p:nvPr>
            <p:ph type="body" sz="quarter" idx="1"/>
          </p:nvPr>
        </p:nvSpPr>
        <p:spPr>
          <a:prstGeom prst="rect">
            <a:avLst/>
          </a:prstGeom>
        </p:spPr>
        <p:txBody>
          <a:bodyPr/>
          <a:lstStyle/>
          <a:p>
            <a:pPr/>
            <a:r>
              <a:t>No GenerateMips call, you have to make e.g. a compute shader to do the job.  It’s not rocket science, and in fact you can outperform DX11 driver’s GenerateMips (YMMV)</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 name="Shape 38"/>
          <p:cNvSpPr/>
          <p:nvPr>
            <p:ph type="sldImg"/>
          </p:nvPr>
        </p:nvSpPr>
        <p:spPr>
          <a:prstGeom prst="rect">
            <a:avLst/>
          </a:prstGeom>
        </p:spPr>
        <p:txBody>
          <a:bodyPr/>
          <a:lstStyle/>
          <a:p>
            <a:pPr/>
          </a:p>
        </p:txBody>
      </p:sp>
      <p:sp>
        <p:nvSpPr>
          <p:cNvPr id="39" name="Shape 39"/>
          <p:cNvSpPr/>
          <p:nvPr>
            <p:ph type="body" sz="quarter" idx="1"/>
          </p:nvPr>
        </p:nvSpPr>
        <p:spPr>
          <a:prstGeom prst="rect">
            <a:avLst/>
          </a:prstGeom>
        </p:spPr>
        <p:txBody>
          <a:bodyPr/>
          <a:lstStyle/>
          <a:p>
            <a:pPr/>
            <a:r>
              <a:t>I wanted to make a presentation I wish I had read when I first started porting to DX12:  Not a low-level DX12 API document but a practical list of things you need to solve before you’re ready, and a few higher level pointers to get your engine design support DX12 smoothly.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 name="Shape 155"/>
          <p:cNvSpPr/>
          <p:nvPr>
            <p:ph type="sldImg"/>
          </p:nvPr>
        </p:nvSpPr>
        <p:spPr>
          <a:prstGeom prst="rect">
            <a:avLst/>
          </a:prstGeom>
        </p:spPr>
        <p:txBody>
          <a:bodyPr/>
          <a:lstStyle/>
          <a:p>
            <a:pPr/>
          </a:p>
        </p:txBody>
      </p:sp>
      <p:sp>
        <p:nvSpPr>
          <p:cNvPr id="156" name="Shape 156"/>
          <p:cNvSpPr/>
          <p:nvPr>
            <p:ph type="body" sz="quarter" idx="1"/>
          </p:nvPr>
        </p:nvSpPr>
        <p:spPr>
          <a:prstGeom prst="rect">
            <a:avLst/>
          </a:prstGeom>
        </p:spPr>
        <p:txBody>
          <a:bodyPr/>
          <a:lstStyle/>
          <a:p>
            <a:pPr/>
            <a:r>
              <a:t>You can’t just bind a nullptr anymore, you have to create a resource view that matches the resource in the shader.  This means you might have to set null resources higher up in your abstractions to know which type it is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1" name="Shape 161"/>
          <p:cNvSpPr/>
          <p:nvPr>
            <p:ph type="sldImg"/>
          </p:nvPr>
        </p:nvSpPr>
        <p:spPr>
          <a:prstGeom prst="rect">
            <a:avLst/>
          </a:prstGeom>
        </p:spPr>
        <p:txBody>
          <a:bodyPr/>
          <a:lstStyle/>
          <a:p>
            <a:pPr/>
          </a:p>
        </p:txBody>
      </p:sp>
      <p:sp>
        <p:nvSpPr>
          <p:cNvPr id="162" name="Shape 162"/>
          <p:cNvSpPr/>
          <p:nvPr>
            <p:ph type="body" sz="quarter" idx="1"/>
          </p:nvPr>
        </p:nvSpPr>
        <p:spPr>
          <a:prstGeom prst="rect">
            <a:avLst/>
          </a:prstGeom>
        </p:spPr>
        <p:txBody>
          <a:bodyPr/>
          <a:lstStyle/>
          <a:p>
            <a:pPr/>
            <a:r>
              <a:t>These don’t exist anymore, but you can have a separate count buffer that you atomic inc</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7" name="Shape 167"/>
          <p:cNvSpPr/>
          <p:nvPr>
            <p:ph type="sldImg"/>
          </p:nvPr>
        </p:nvSpPr>
        <p:spPr>
          <a:prstGeom prst="rect">
            <a:avLst/>
          </a:prstGeom>
        </p:spPr>
        <p:txBody>
          <a:bodyPr/>
          <a:lstStyle/>
          <a:p>
            <a:pPr/>
          </a:p>
        </p:txBody>
      </p:sp>
      <p:sp>
        <p:nvSpPr>
          <p:cNvPr id="168" name="Shape 168"/>
          <p:cNvSpPr/>
          <p:nvPr>
            <p:ph type="body" sz="quarter" idx="1"/>
          </p:nvPr>
        </p:nvSpPr>
        <p:spPr>
          <a:prstGeom prst="rect">
            <a:avLst/>
          </a:prstGeom>
        </p:spPr>
        <p:txBody>
          <a:bodyPr/>
          <a:lstStyle/>
          <a:p>
            <a:pPr/>
            <a:r>
              <a:t>You might forget that you need to manage query heaps, their resolves and data maps also.  A little extra effort compared to DX11.</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 name="Shape 172"/>
          <p:cNvSpPr/>
          <p:nvPr>
            <p:ph type="sldImg"/>
          </p:nvPr>
        </p:nvSpPr>
        <p:spPr>
          <a:prstGeom prst="rect">
            <a:avLst/>
          </a:prstGeom>
        </p:spPr>
        <p:txBody>
          <a:bodyPr/>
          <a:lstStyle/>
          <a:p>
            <a:pPr/>
          </a:p>
        </p:txBody>
      </p:sp>
      <p:sp>
        <p:nvSpPr>
          <p:cNvPr id="173" name="Shape 173"/>
          <p:cNvSpPr/>
          <p:nvPr>
            <p:ph type="body" sz="quarter" idx="1"/>
          </p:nvPr>
        </p:nvSpPr>
        <p:spPr>
          <a:prstGeom prst="rect">
            <a:avLst/>
          </a:prstGeom>
        </p:spPr>
        <p:txBody>
          <a:bodyPr/>
          <a:lstStyle/>
          <a:p>
            <a:pPr/>
            <a:r>
              <a:t>Overall you have to do a lot of the DX11 driver’s work yourself, and nailing the memory and performance right isn’t easy and naïve implementations won’t get you there.  Luckily you can focus your optimizations on where you’re bottlenecking.</a:t>
            </a:r>
          </a:p>
          <a:p>
            <a:pPr/>
            <a:r>
              <a:t>Hardware specific optimizations that only the DX11 driver knows about become difficult, these concern root signatures and descriptor tables mostly, but also certain buffer types.</a:t>
            </a:r>
          </a:p>
          <a:p>
            <a:pPr/>
          </a:p>
          <a:p>
            <a:pPr/>
            <a:r>
              <a:t>Start to think about separate CPU and GPU timelines early on.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Shape 177"/>
          <p:cNvSpPr/>
          <p:nvPr>
            <p:ph type="sldImg"/>
          </p:nvPr>
        </p:nvSpPr>
        <p:spPr>
          <a:prstGeom prst="rect">
            <a:avLst/>
          </a:prstGeom>
        </p:spPr>
        <p:txBody>
          <a:bodyPr/>
          <a:lstStyle/>
          <a:p>
            <a:pPr/>
          </a:p>
        </p:txBody>
      </p:sp>
      <p:sp>
        <p:nvSpPr>
          <p:cNvPr id="178" name="Shape 178"/>
          <p:cNvSpPr/>
          <p:nvPr>
            <p:ph type="body" sz="quarter" idx="1"/>
          </p:nvPr>
        </p:nvSpPr>
        <p:spPr>
          <a:prstGeom prst="rect">
            <a:avLst/>
          </a:prstGeom>
        </p:spPr>
        <p:txBody>
          <a:bodyPr/>
          <a:lstStyle/>
          <a:p>
            <a:pPr/>
            <a:r>
              <a:t>A few points to help higher-level engine design.  These might not be optimal, this is just what we did in our first stab at DX12.</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2" name="Shape 182"/>
          <p:cNvSpPr/>
          <p:nvPr>
            <p:ph type="sldImg"/>
          </p:nvPr>
        </p:nvSpPr>
        <p:spPr>
          <a:prstGeom prst="rect">
            <a:avLst/>
          </a:prstGeom>
        </p:spPr>
        <p:txBody>
          <a:bodyPr/>
          <a:lstStyle/>
          <a:p>
            <a:pPr/>
          </a:p>
        </p:txBody>
      </p:sp>
      <p:sp>
        <p:nvSpPr>
          <p:cNvPr id="183" name="Shape 183"/>
          <p:cNvSpPr/>
          <p:nvPr>
            <p:ph type="body" sz="quarter" idx="1"/>
          </p:nvPr>
        </p:nvSpPr>
        <p:spPr>
          <a:prstGeom prst="rect">
            <a:avLst/>
          </a:prstGeom>
        </p:spPr>
        <p:txBody>
          <a:bodyPr/>
          <a:lstStyle/>
          <a:p>
            <a:pPr/>
            <a:r>
              <a:t>Wanted to keep DX11 path alongside DX12 path, so not an entire redesign of the renderer.  Also means there is room to improve.</a:t>
            </a:r>
          </a:p>
          <a:p>
            <a:pPr/>
          </a:p>
          <a:p>
            <a:pPr/>
            <a:r>
              <a:t>We started off porting XB1 first, and spent majority of our time doing that.  I’ll try to keep things as generic as possible, and will not be covering platform specific optimizations.</a:t>
            </a:r>
          </a:p>
          <a:p>
            <a:p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9" name="Shape 189"/>
          <p:cNvSpPr/>
          <p:nvPr>
            <p:ph type="sldImg"/>
          </p:nvPr>
        </p:nvSpPr>
        <p:spPr>
          <a:prstGeom prst="rect">
            <a:avLst/>
          </a:prstGeom>
        </p:spPr>
        <p:txBody>
          <a:bodyPr/>
          <a:lstStyle/>
          <a:p>
            <a:pPr/>
          </a:p>
        </p:txBody>
      </p:sp>
      <p:sp>
        <p:nvSpPr>
          <p:cNvPr id="190" name="Shape 190"/>
          <p:cNvSpPr/>
          <p:nvPr>
            <p:ph type="body" sz="quarter" idx="1"/>
          </p:nvPr>
        </p:nvSpPr>
        <p:spPr>
          <a:prstGeom prst="rect">
            <a:avLst/>
          </a:prstGeom>
        </p:spPr>
        <p:txBody>
          <a:bodyPr/>
          <a:lstStyle/>
          <a:p>
            <a:pPr/>
            <a:r>
              <a:t>Main render thread isn’t tasked with large amounts of draw calls.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4" name="Shape 194"/>
          <p:cNvSpPr/>
          <p:nvPr>
            <p:ph type="sldImg"/>
          </p:nvPr>
        </p:nvSpPr>
        <p:spPr>
          <a:prstGeom prst="rect">
            <a:avLst/>
          </a:prstGeom>
        </p:spPr>
        <p:txBody>
          <a:bodyPr/>
          <a:lstStyle/>
          <a:p>
            <a:pPr/>
          </a:p>
        </p:txBody>
      </p:sp>
      <p:sp>
        <p:nvSpPr>
          <p:cNvPr id="195" name="Shape 195"/>
          <p:cNvSpPr/>
          <p:nvPr>
            <p:ph type="body" sz="quarter" idx="1"/>
          </p:nvPr>
        </p:nvSpPr>
        <p:spPr>
          <a:prstGeom prst="rect">
            <a:avLst/>
          </a:prstGeom>
        </p:spPr>
        <p:txBody>
          <a:bodyPr/>
          <a:lstStyle/>
          <a:p>
            <a:pPr/>
            <a:r>
              <a:t>Use the minimum amount of resource barriers, as they can kill GPU perf (and of course cost something on the CPU front as well).</a:t>
            </a:r>
          </a:p>
          <a:p>
            <a:pPr/>
          </a:p>
          <a:p>
            <a:pPr/>
            <a:r>
              <a:t>Also DX12 will allow dispatches to run in parallel as long as there isn’t enough threads in one dispatch at any given time to fill the HW</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1" name="Shape 201"/>
          <p:cNvSpPr/>
          <p:nvPr>
            <p:ph type="sldImg"/>
          </p:nvPr>
        </p:nvSpPr>
        <p:spPr>
          <a:prstGeom prst="rect">
            <a:avLst/>
          </a:prstGeom>
        </p:spPr>
        <p:txBody>
          <a:bodyPr/>
          <a:lstStyle/>
          <a:p>
            <a:pPr/>
          </a:p>
        </p:txBody>
      </p:sp>
      <p:sp>
        <p:nvSpPr>
          <p:cNvPr id="202" name="Shape 202"/>
          <p:cNvSpPr/>
          <p:nvPr>
            <p:ph type="body" sz="quarter" idx="1"/>
          </p:nvPr>
        </p:nvSpPr>
        <p:spPr>
          <a:prstGeom prst="rect">
            <a:avLst/>
          </a:prstGeom>
        </p:spPr>
        <p:txBody>
          <a:bodyPr/>
          <a:lstStyle/>
          <a:p>
            <a:pPr/>
            <a:r>
              <a:t>Setting render targets etc is cheap on the CPU side, but avoid unnecessary changes as the driver can’t be assumed to track that and will cause hardware context rolls on the GPU</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1" name="Shape 211"/>
          <p:cNvSpPr/>
          <p:nvPr>
            <p:ph type="sldImg"/>
          </p:nvPr>
        </p:nvSpPr>
        <p:spPr>
          <a:prstGeom prst="rect">
            <a:avLst/>
          </a:prstGeom>
        </p:spPr>
        <p:txBody>
          <a:bodyPr/>
          <a:lstStyle/>
          <a:p>
            <a:pPr/>
          </a:p>
        </p:txBody>
      </p:sp>
      <p:sp>
        <p:nvSpPr>
          <p:cNvPr id="212" name="Shape 212"/>
          <p:cNvSpPr/>
          <p:nvPr>
            <p:ph type="body" sz="quarter" idx="1"/>
          </p:nvPr>
        </p:nvSpPr>
        <p:spPr>
          <a:prstGeom prst="rect">
            <a:avLst/>
          </a:prstGeom>
        </p:spPr>
        <p:txBody>
          <a:bodyPr/>
          <a:lstStyle/>
          <a:p>
            <a:pPr/>
            <a:r>
              <a:t>You don’t need to consider any special cases between deferred/intermediate, command lists are recorded the same.</a:t>
            </a:r>
          </a:p>
          <a:p>
            <a:pPr/>
            <a:r>
              <a:t>You can delegate recording a command list onto a thread, and submit them in the main renderer thread to guarantee work order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 name="Shape 47"/>
          <p:cNvSpPr/>
          <p:nvPr>
            <p:ph type="sldImg"/>
          </p:nvPr>
        </p:nvSpPr>
        <p:spPr>
          <a:prstGeom prst="rect">
            <a:avLst/>
          </a:prstGeom>
        </p:spPr>
        <p:txBody>
          <a:bodyPr/>
          <a:lstStyle/>
          <a:p>
            <a:pPr/>
          </a:p>
        </p:txBody>
      </p:sp>
      <p:sp>
        <p:nvSpPr>
          <p:cNvPr id="48" name="Shape 48"/>
          <p:cNvSpPr/>
          <p:nvPr>
            <p:ph type="body" sz="quarter" idx="1"/>
          </p:nvPr>
        </p:nvSpPr>
        <p:spPr>
          <a:prstGeom prst="rect">
            <a:avLst/>
          </a:prstGeom>
        </p:spPr>
        <p:txBody>
          <a:bodyPr/>
          <a:lstStyle/>
          <a:p>
            <a:pPr/>
            <a:r>
              <a:t>Both XB1 and Win10 versions use DX12</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5" name="Shape 225"/>
          <p:cNvSpPr/>
          <p:nvPr>
            <p:ph type="sldImg"/>
          </p:nvPr>
        </p:nvSpPr>
        <p:spPr>
          <a:prstGeom prst="rect">
            <a:avLst/>
          </a:prstGeom>
        </p:spPr>
        <p:txBody>
          <a:bodyPr/>
          <a:lstStyle/>
          <a:p>
            <a:pPr/>
          </a:p>
        </p:txBody>
      </p:sp>
      <p:sp>
        <p:nvSpPr>
          <p:cNvPr id="226" name="Shape 226"/>
          <p:cNvSpPr/>
          <p:nvPr>
            <p:ph type="body" sz="quarter" idx="1"/>
          </p:nvPr>
        </p:nvSpPr>
        <p:spPr>
          <a:prstGeom prst="rect">
            <a:avLst/>
          </a:prstGeom>
        </p:spPr>
        <p:txBody>
          <a:bodyPr/>
          <a:lstStyle/>
          <a:p>
            <a:pPr/>
            <a:r>
              <a:t>Green: happens in a thread</a:t>
            </a:r>
          </a:p>
          <a:p>
            <a:pPr/>
            <a:r>
              <a:t>Blue: happend in the main thread</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 name="Shape 240"/>
          <p:cNvSpPr/>
          <p:nvPr>
            <p:ph type="sldImg"/>
          </p:nvPr>
        </p:nvSpPr>
        <p:spPr>
          <a:prstGeom prst="rect">
            <a:avLst/>
          </a:prstGeom>
        </p:spPr>
        <p:txBody>
          <a:bodyPr/>
          <a:lstStyle/>
          <a:p>
            <a:pPr/>
          </a:p>
        </p:txBody>
      </p:sp>
      <p:sp>
        <p:nvSpPr>
          <p:cNvPr id="241" name="Shape 241"/>
          <p:cNvSpPr/>
          <p:nvPr>
            <p:ph type="body" sz="quarter" idx="1"/>
          </p:nvPr>
        </p:nvSpPr>
        <p:spPr>
          <a:prstGeom prst="rect">
            <a:avLst/>
          </a:prstGeom>
        </p:spPr>
        <p:txBody>
          <a:bodyPr/>
          <a:lstStyle/>
          <a:p>
            <a:pPr/>
            <a:r>
              <a:t>Descriptor table managers we essentially have one for each concurrent thread in-flight.  They handle moving onto the next free table, and allocating more into the ring buffer if required.</a:t>
            </a:r>
          </a:p>
          <a:p>
            <a:pPr/>
            <a:r>
              <a:t>Within each table manager, we have a pool of GPU fences which are assigned to each threaded command list recording session and linked with each descriptor table.  This allows out-of-order command list recording vs executing.  The fence is used to query whether the table is free to use.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5" name="Shape 255"/>
          <p:cNvSpPr/>
          <p:nvPr>
            <p:ph type="sldImg"/>
          </p:nvPr>
        </p:nvSpPr>
        <p:spPr>
          <a:prstGeom prst="rect">
            <a:avLst/>
          </a:prstGeom>
        </p:spPr>
        <p:txBody>
          <a:bodyPr/>
          <a:lstStyle/>
          <a:p>
            <a:pPr/>
          </a:p>
        </p:txBody>
      </p:sp>
      <p:sp>
        <p:nvSpPr>
          <p:cNvPr id="256" name="Shape 256"/>
          <p:cNvSpPr/>
          <p:nvPr>
            <p:ph type="body" sz="quarter" idx="1"/>
          </p:nvPr>
        </p:nvSpPr>
        <p:spPr>
          <a:prstGeom prst="rect">
            <a:avLst/>
          </a:prstGeom>
        </p:spPr>
        <p:txBody>
          <a:bodyPr/>
          <a:lstStyle/>
          <a:p>
            <a:pPr/>
            <a:r>
              <a:t>Command lists are also pooled, as are command allocators.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1" name="Shape 271"/>
          <p:cNvSpPr/>
          <p:nvPr>
            <p:ph type="sldImg"/>
          </p:nvPr>
        </p:nvSpPr>
        <p:spPr>
          <a:prstGeom prst="rect">
            <a:avLst/>
          </a:prstGeom>
        </p:spPr>
        <p:txBody>
          <a:bodyPr/>
          <a:lstStyle/>
          <a:p>
            <a:pPr/>
          </a:p>
        </p:txBody>
      </p:sp>
      <p:sp>
        <p:nvSpPr>
          <p:cNvPr id="272" name="Shape 272"/>
          <p:cNvSpPr/>
          <p:nvPr>
            <p:ph type="body" sz="quarter" idx="1"/>
          </p:nvPr>
        </p:nvSpPr>
        <p:spPr>
          <a:prstGeom prst="rect">
            <a:avLst/>
          </a:prstGeom>
        </p:spPr>
        <p:txBody>
          <a:bodyPr/>
          <a:lstStyle/>
          <a:p>
            <a:pPr/>
            <a:r>
              <a:t>On thread init we acquire these resources from their respective pools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7" name="Shape 287"/>
          <p:cNvSpPr/>
          <p:nvPr>
            <p:ph type="sldImg"/>
          </p:nvPr>
        </p:nvSpPr>
        <p:spPr>
          <a:prstGeom prst="rect">
            <a:avLst/>
          </a:prstGeom>
        </p:spPr>
        <p:txBody>
          <a:bodyPr/>
          <a:lstStyle/>
          <a:p>
            <a:pPr/>
          </a:p>
        </p:txBody>
      </p:sp>
      <p:sp>
        <p:nvSpPr>
          <p:cNvPr id="288" name="Shape 288"/>
          <p:cNvSpPr/>
          <p:nvPr>
            <p:ph type="body" sz="quarter" idx="1"/>
          </p:nvPr>
        </p:nvSpPr>
        <p:spPr>
          <a:prstGeom prst="rect">
            <a:avLst/>
          </a:prstGeom>
        </p:spPr>
        <p:txBody>
          <a:bodyPr/>
          <a:lstStyle/>
          <a:p>
            <a:pPr/>
            <a:r>
              <a:t>Once we’re done recording the command list, we let those resources back which can immediately be used on the CPU timeline again.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3" name="Shape 303"/>
          <p:cNvSpPr/>
          <p:nvPr>
            <p:ph type="sldImg"/>
          </p:nvPr>
        </p:nvSpPr>
        <p:spPr>
          <a:prstGeom prst="rect">
            <a:avLst/>
          </a:prstGeom>
        </p:spPr>
        <p:txBody>
          <a:bodyPr/>
          <a:lstStyle/>
          <a:p>
            <a:pPr/>
          </a:p>
        </p:txBody>
      </p:sp>
      <p:sp>
        <p:nvSpPr>
          <p:cNvPr id="304" name="Shape 304"/>
          <p:cNvSpPr/>
          <p:nvPr>
            <p:ph type="body" sz="quarter" idx="1"/>
          </p:nvPr>
        </p:nvSpPr>
        <p:spPr>
          <a:prstGeom prst="rect">
            <a:avLst/>
          </a:prstGeom>
        </p:spPr>
        <p:txBody>
          <a:bodyPr/>
          <a:lstStyle/>
          <a:p>
            <a:pPr/>
            <a:r>
              <a:t>Once we execute the command list, we let those resources back into pools that require tracking the GPU fence before they can be reused.  It’s not after the command list execution they can be used, but that’s the point where we know what their fence values will be when they are ready.  These resources are fetched from the pool/ring buffer once the fence has been triggered by the GPU.</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0" name="Shape 310"/>
          <p:cNvSpPr/>
          <p:nvPr>
            <p:ph type="sldImg"/>
          </p:nvPr>
        </p:nvSpPr>
        <p:spPr>
          <a:prstGeom prst="rect">
            <a:avLst/>
          </a:prstGeom>
        </p:spPr>
        <p:txBody>
          <a:bodyPr/>
          <a:lstStyle/>
          <a:p>
            <a:pPr/>
          </a:p>
        </p:txBody>
      </p:sp>
      <p:sp>
        <p:nvSpPr>
          <p:cNvPr id="311" name="Shape 311"/>
          <p:cNvSpPr/>
          <p:nvPr>
            <p:ph type="body" sz="quarter" idx="1"/>
          </p:nvPr>
        </p:nvSpPr>
        <p:spPr>
          <a:prstGeom prst="rect">
            <a:avLst/>
          </a:prstGeom>
        </p:spPr>
        <p:txBody>
          <a:bodyPr/>
          <a:lstStyle/>
          <a:p>
            <a:pPr/>
            <a:r>
              <a:t>DX11 drivers are able to circumvent HW pitfalls. We’re matching DX11 GPU perf on Maxwell + AMD.</a:t>
            </a:r>
          </a:p>
          <a:p>
            <a:pPr/>
            <a:r>
              <a:t>CPU perf:  Sure DX12 can be much faster, but if your engine design is such that you don’t swamp the API with draw calls, the actual API overhead might not be significant in your overall CPU cost. We saved ~10% overall renderer time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 name="Shape 52"/>
          <p:cNvSpPr/>
          <p:nvPr>
            <p:ph type="sldImg"/>
          </p:nvPr>
        </p:nvSpPr>
        <p:spPr>
          <a:prstGeom prst="rect">
            <a:avLst/>
          </a:prstGeom>
        </p:spPr>
        <p:txBody>
          <a:bodyPr/>
          <a:lstStyle/>
          <a:p>
            <a:pPr/>
          </a:p>
        </p:txBody>
      </p:sp>
      <p:sp>
        <p:nvSpPr>
          <p:cNvPr id="53" name="Shape 53"/>
          <p:cNvSpPr/>
          <p:nvPr>
            <p:ph type="body" sz="quarter" idx="1"/>
          </p:nvPr>
        </p:nvSpPr>
        <p:spPr>
          <a:prstGeom prst="rect">
            <a:avLst/>
          </a:prstGeom>
        </p:spPr>
        <p:txBody>
          <a:bodyPr/>
          <a:lstStyle/>
          <a:p>
            <a:pPr/>
            <a:r>
              <a:t>We use a light pre-pass renderer.  All the heavy lifting is threaded.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 name="Shape 60"/>
          <p:cNvSpPr/>
          <p:nvPr>
            <p:ph type="sldImg"/>
          </p:nvPr>
        </p:nvSpPr>
        <p:spPr>
          <a:prstGeom prst="rect">
            <a:avLst/>
          </a:prstGeom>
        </p:spPr>
        <p:txBody>
          <a:bodyPr/>
          <a:lstStyle/>
          <a:p>
            <a:pPr/>
          </a:p>
        </p:txBody>
      </p:sp>
      <p:sp>
        <p:nvSpPr>
          <p:cNvPr id="61" name="Shape 61"/>
          <p:cNvSpPr/>
          <p:nvPr>
            <p:ph type="body" sz="quarter" idx="1"/>
          </p:nvPr>
        </p:nvSpPr>
        <p:spPr>
          <a:prstGeom prst="rect">
            <a:avLst/>
          </a:prstGeom>
        </p:spPr>
        <p:txBody>
          <a:bodyPr/>
          <a:lstStyle/>
          <a:p>
            <a:pPr/>
            <a:r>
              <a:t>Shadow passes render dynamic shadow maps (directional and spot lights)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 name="Shape 67"/>
          <p:cNvSpPr/>
          <p:nvPr>
            <p:ph type="sldImg"/>
          </p:nvPr>
        </p:nvSpPr>
        <p:spPr>
          <a:prstGeom prst="rect">
            <a:avLst/>
          </a:prstGeom>
        </p:spPr>
        <p:txBody>
          <a:bodyPr/>
          <a:lstStyle/>
          <a:p>
            <a:pPr/>
          </a:p>
        </p:txBody>
      </p:sp>
      <p:sp>
        <p:nvSpPr>
          <p:cNvPr id="68" name="Shape 68"/>
          <p:cNvSpPr/>
          <p:nvPr>
            <p:ph type="body" sz="quarter" idx="1"/>
          </p:nvPr>
        </p:nvSpPr>
        <p:spPr>
          <a:prstGeom prst="rect">
            <a:avLst/>
          </a:prstGeom>
        </p:spPr>
        <p:txBody>
          <a:bodyPr/>
          <a:lstStyle/>
          <a:p>
            <a:pPr/>
            <a:r>
              <a:t>Full-screen shadowing pass: occlusion of diffuse and specular light, screen-space bent normals, screen-space filtered shadow maps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 name="Shape 74"/>
          <p:cNvSpPr/>
          <p:nvPr>
            <p:ph type="sldImg"/>
          </p:nvPr>
        </p:nvSpPr>
        <p:spPr>
          <a:prstGeom prst="rect">
            <a:avLst/>
          </a:prstGeom>
        </p:spPr>
        <p:txBody>
          <a:bodyPr/>
          <a:lstStyle/>
          <a:p>
            <a:pPr/>
          </a:p>
        </p:txBody>
      </p:sp>
      <p:sp>
        <p:nvSpPr>
          <p:cNvPr id="75" name="Shape 75"/>
          <p:cNvSpPr/>
          <p:nvPr>
            <p:ph type="body" sz="quarter" idx="1"/>
          </p:nvPr>
        </p:nvSpPr>
        <p:spPr>
          <a:prstGeom prst="rect">
            <a:avLst/>
          </a:prstGeom>
        </p:spPr>
        <p:txBody>
          <a:bodyPr/>
          <a:lstStyle/>
          <a:p>
            <a:pPr/>
            <a:r>
              <a:t>Full-screen lighting pass: global illumination, screen-space specular and diffuse light, directional and spot and point lights.  Occluded using the shadowing pass’s results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 name="Shape 81"/>
          <p:cNvSpPr/>
          <p:nvPr>
            <p:ph type="sldImg"/>
          </p:nvPr>
        </p:nvSpPr>
        <p:spPr>
          <a:prstGeom prst="rect">
            <a:avLst/>
          </a:prstGeom>
        </p:spPr>
        <p:txBody>
          <a:bodyPr/>
          <a:lstStyle/>
          <a:p>
            <a:pPr/>
          </a:p>
        </p:txBody>
      </p:sp>
      <p:sp>
        <p:nvSpPr>
          <p:cNvPr id="82" name="Shape 82"/>
          <p:cNvSpPr/>
          <p:nvPr>
            <p:ph type="body" sz="quarter" idx="1"/>
          </p:nvPr>
        </p:nvSpPr>
        <p:spPr>
          <a:prstGeom prst="rect">
            <a:avLst/>
          </a:prstGeom>
        </p:spPr>
        <p:txBody>
          <a:bodyPr/>
          <a:lstStyle/>
          <a:p>
            <a:pPr/>
            <a:r>
              <a:t>Again, heavy lifting threaded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9" name="Shape 89"/>
          <p:cNvSpPr/>
          <p:nvPr>
            <p:ph type="sldImg"/>
          </p:nvPr>
        </p:nvSpPr>
        <p:spPr>
          <a:prstGeom prst="rect">
            <a:avLst/>
          </a:prstGeom>
        </p:spPr>
        <p:txBody>
          <a:bodyPr/>
          <a:lstStyle/>
          <a:p>
            <a:pPr/>
          </a:p>
        </p:txBody>
      </p:sp>
      <p:sp>
        <p:nvSpPr>
          <p:cNvPr id="90" name="Shape 90"/>
          <p:cNvSpPr/>
          <p:nvPr>
            <p:ph type="body" sz="quarter" idx="1"/>
          </p:nvPr>
        </p:nvSpPr>
        <p:spPr>
          <a:prstGeom prst="rect">
            <a:avLst/>
          </a:prstGeom>
        </p:spPr>
        <p:txBody>
          <a:bodyPr/>
          <a:lstStyle/>
          <a:p>
            <a:pPr/>
            <a:r>
              <a:t>Final image</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Slide">
    <p:spTree>
      <p:nvGrpSpPr>
        <p:cNvPr id="1" name=""/>
        <p:cNvGrpSpPr/>
        <p:nvPr/>
      </p:nvGrpSpPr>
      <p:grpSpPr>
        <a:xfrm>
          <a:off x="0" y="0"/>
          <a:ext cx="0" cy="0"/>
          <a:chOff x="0" y="0"/>
          <a:chExt cx="0" cy="0"/>
        </a:xfrm>
      </p:grpSpPr>
      <p:sp>
        <p:nvSpPr>
          <p:cNvPr id="12" name="Shape 12"/>
          <p:cNvSpPr/>
          <p:nvPr>
            <p:ph type="title"/>
          </p:nvPr>
        </p:nvSpPr>
        <p:spPr>
          <a:prstGeom prst="rect">
            <a:avLst/>
          </a:prstGeom>
        </p:spPr>
        <p:txBody>
          <a:bodyPr/>
          <a:lstStyle/>
          <a:p>
            <a:pPr/>
            <a:r>
              <a:t>Title Text</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Title and content">
    <p:spTree>
      <p:nvGrpSpPr>
        <p:cNvPr id="1" name=""/>
        <p:cNvGrpSpPr/>
        <p:nvPr/>
      </p:nvGrpSpPr>
      <p:grpSpPr>
        <a:xfrm>
          <a:off x="0" y="0"/>
          <a:ext cx="0" cy="0"/>
          <a:chOff x="0" y="0"/>
          <a:chExt cx="0" cy="0"/>
        </a:xfrm>
      </p:grpSpPr>
      <p:pic>
        <p:nvPicPr>
          <p:cNvPr id="20" name="image1.jpg" descr="GDC16_ppt_back_16-9_1.jpg"/>
          <p:cNvPicPr>
            <a:picLocks noChangeAspect="1"/>
          </p:cNvPicPr>
          <p:nvPr/>
        </p:nvPicPr>
        <p:blipFill>
          <a:blip r:embed="rId2">
            <a:extLst/>
          </a:blip>
          <a:stretch>
            <a:fillRect/>
          </a:stretch>
        </p:blipFill>
        <p:spPr>
          <a:xfrm>
            <a:off x="0" y="0"/>
            <a:ext cx="9141291" cy="5143500"/>
          </a:xfrm>
          <a:prstGeom prst="rect">
            <a:avLst/>
          </a:prstGeom>
          <a:ln w="12700">
            <a:miter lim="400000"/>
          </a:ln>
        </p:spPr>
      </p:pic>
      <p:sp>
        <p:nvSpPr>
          <p:cNvPr id="21" name="Shape 21"/>
          <p:cNvSpPr/>
          <p:nvPr>
            <p:ph type="title"/>
          </p:nvPr>
        </p:nvSpPr>
        <p:spPr>
          <a:xfrm>
            <a:off x="533400" y="666750"/>
            <a:ext cx="8077200" cy="781050"/>
          </a:xfrm>
          <a:prstGeom prst="rect">
            <a:avLst/>
          </a:prstGeom>
        </p:spPr>
        <p:txBody>
          <a:bodyPr/>
          <a:lstStyle>
            <a:lvl1pPr>
              <a:defRPr>
                <a:solidFill>
                  <a:srgbClr val="000000"/>
                </a:solidFill>
              </a:defRPr>
            </a:lvl1pPr>
          </a:lstStyle>
          <a:p>
            <a:pPr/>
            <a:r>
              <a:t>Title Text</a:t>
            </a:r>
          </a:p>
        </p:txBody>
      </p:sp>
      <p:sp>
        <p:nvSpPr>
          <p:cNvPr id="22" name="Shape 22"/>
          <p:cNvSpPr/>
          <p:nvPr>
            <p:ph type="body" idx="1"/>
          </p:nvPr>
        </p:nvSpPr>
        <p:spPr>
          <a:xfrm>
            <a:off x="533400" y="1504950"/>
            <a:ext cx="8077200" cy="2743200"/>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pic>
        <p:nvPicPr>
          <p:cNvPr id="2" name="image2.jpg" descr="GDC16_ppt_front_16-9_1.jpg"/>
          <p:cNvPicPr>
            <a:picLocks noChangeAspect="1"/>
          </p:cNvPicPr>
          <p:nvPr/>
        </p:nvPicPr>
        <p:blipFill>
          <a:blip r:embed="rId2">
            <a:extLst/>
          </a:blip>
          <a:stretch>
            <a:fillRect/>
          </a:stretch>
        </p:blipFill>
        <p:spPr>
          <a:xfrm>
            <a:off x="0" y="0"/>
            <a:ext cx="9141291" cy="5143500"/>
          </a:xfrm>
          <a:prstGeom prst="rect">
            <a:avLst/>
          </a:prstGeom>
          <a:ln w="12700">
            <a:miter lim="400000"/>
          </a:ln>
        </p:spPr>
      </p:pic>
      <p:sp>
        <p:nvSpPr>
          <p:cNvPr id="3" name="Shape 3"/>
          <p:cNvSpPr/>
          <p:nvPr>
            <p:ph type="title"/>
          </p:nvPr>
        </p:nvSpPr>
        <p:spPr>
          <a:xfrm>
            <a:off x="304800" y="1276350"/>
            <a:ext cx="6477000" cy="27432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Title Text</a:t>
            </a:r>
          </a:p>
        </p:txBody>
      </p:sp>
      <p:sp>
        <p:nvSpPr>
          <p:cNvPr id="4" name="Shape 4"/>
          <p:cNvSpPr/>
          <p:nvPr>
            <p:ph type="body" idx="1"/>
          </p:nvPr>
        </p:nvSpPr>
        <p:spPr>
          <a:xfrm>
            <a:off x="457200" y="1200150"/>
            <a:ext cx="8229600" cy="3394472"/>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
        <p:nvSpPr>
          <p:cNvPr id="5" name="Shape 5"/>
          <p:cNvSpPr/>
          <p:nvPr>
            <p:ph type="sldNum" sz="quarter" idx="2"/>
          </p:nvPr>
        </p:nvSpPr>
        <p:spPr>
          <a:xfrm>
            <a:off x="4419600" y="4626292"/>
            <a:ext cx="2133600" cy="281941"/>
          </a:xfrm>
          <a:prstGeom prst="rect">
            <a:avLst/>
          </a:prstGeom>
          <a:ln w="12700">
            <a:miter lim="400000"/>
          </a:ln>
        </p:spPr>
        <p:txBody>
          <a:bodyPr wrap="none" lIns="45719" rIns="45719" anchor="ctr">
            <a:spAutoFit/>
          </a:bodyPr>
          <a:lstStyle>
            <a:lvl1pPr algn="r">
              <a:defRPr sz="1200">
                <a:solidFill>
                  <a:srgbClr val="FFFFFF"/>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0" baseline="0" cap="none" i="0" spc="0" strike="noStrike" sz="3600" u="none">
          <a:ln>
            <a:noFill/>
          </a:ln>
          <a:solidFill>
            <a:srgbClr val="F2F2F2"/>
          </a:solidFill>
          <a:uFillTx/>
          <a:latin typeface="+mj-lt"/>
          <a:ea typeface="+mj-ea"/>
          <a:cs typeface="+mj-cs"/>
          <a:sym typeface="Verdana"/>
        </a:defRPr>
      </a:lvl1pPr>
      <a:lvl2pPr marL="0" marR="0" indent="0" algn="l" defTabSz="914400" rtl="0" latinLnBrk="0">
        <a:lnSpc>
          <a:spcPct val="100000"/>
        </a:lnSpc>
        <a:spcBef>
          <a:spcPts val="0"/>
        </a:spcBef>
        <a:spcAft>
          <a:spcPts val="0"/>
        </a:spcAft>
        <a:buClrTx/>
        <a:buSzTx/>
        <a:buFontTx/>
        <a:buNone/>
        <a:tabLst/>
        <a:defRPr b="0" baseline="0" cap="none" i="0" spc="0" strike="noStrike" sz="3600" u="none">
          <a:ln>
            <a:noFill/>
          </a:ln>
          <a:solidFill>
            <a:srgbClr val="F2F2F2"/>
          </a:solidFill>
          <a:uFillTx/>
          <a:latin typeface="+mj-lt"/>
          <a:ea typeface="+mj-ea"/>
          <a:cs typeface="+mj-cs"/>
          <a:sym typeface="Verdana"/>
        </a:defRPr>
      </a:lvl2pPr>
      <a:lvl3pPr marL="0" marR="0" indent="0" algn="l" defTabSz="914400" rtl="0" latinLnBrk="0">
        <a:lnSpc>
          <a:spcPct val="100000"/>
        </a:lnSpc>
        <a:spcBef>
          <a:spcPts val="0"/>
        </a:spcBef>
        <a:spcAft>
          <a:spcPts val="0"/>
        </a:spcAft>
        <a:buClrTx/>
        <a:buSzTx/>
        <a:buFontTx/>
        <a:buNone/>
        <a:tabLst/>
        <a:defRPr b="0" baseline="0" cap="none" i="0" spc="0" strike="noStrike" sz="3600" u="none">
          <a:ln>
            <a:noFill/>
          </a:ln>
          <a:solidFill>
            <a:srgbClr val="F2F2F2"/>
          </a:solidFill>
          <a:uFillTx/>
          <a:latin typeface="+mj-lt"/>
          <a:ea typeface="+mj-ea"/>
          <a:cs typeface="+mj-cs"/>
          <a:sym typeface="Verdana"/>
        </a:defRPr>
      </a:lvl3pPr>
      <a:lvl4pPr marL="0" marR="0" indent="0" algn="l" defTabSz="914400" rtl="0" latinLnBrk="0">
        <a:lnSpc>
          <a:spcPct val="100000"/>
        </a:lnSpc>
        <a:spcBef>
          <a:spcPts val="0"/>
        </a:spcBef>
        <a:spcAft>
          <a:spcPts val="0"/>
        </a:spcAft>
        <a:buClrTx/>
        <a:buSzTx/>
        <a:buFontTx/>
        <a:buNone/>
        <a:tabLst/>
        <a:defRPr b="0" baseline="0" cap="none" i="0" spc="0" strike="noStrike" sz="3600" u="none">
          <a:ln>
            <a:noFill/>
          </a:ln>
          <a:solidFill>
            <a:srgbClr val="F2F2F2"/>
          </a:solidFill>
          <a:uFillTx/>
          <a:latin typeface="+mj-lt"/>
          <a:ea typeface="+mj-ea"/>
          <a:cs typeface="+mj-cs"/>
          <a:sym typeface="Verdana"/>
        </a:defRPr>
      </a:lvl4pPr>
      <a:lvl5pPr marL="0" marR="0" indent="0" algn="l" defTabSz="914400" rtl="0" latinLnBrk="0">
        <a:lnSpc>
          <a:spcPct val="100000"/>
        </a:lnSpc>
        <a:spcBef>
          <a:spcPts val="0"/>
        </a:spcBef>
        <a:spcAft>
          <a:spcPts val="0"/>
        </a:spcAft>
        <a:buClrTx/>
        <a:buSzTx/>
        <a:buFontTx/>
        <a:buNone/>
        <a:tabLst/>
        <a:defRPr b="0" baseline="0" cap="none" i="0" spc="0" strike="noStrike" sz="3600" u="none">
          <a:ln>
            <a:noFill/>
          </a:ln>
          <a:solidFill>
            <a:srgbClr val="F2F2F2"/>
          </a:solidFill>
          <a:uFillTx/>
          <a:latin typeface="+mj-lt"/>
          <a:ea typeface="+mj-ea"/>
          <a:cs typeface="+mj-cs"/>
          <a:sym typeface="Verdana"/>
        </a:defRPr>
      </a:lvl5pPr>
      <a:lvl6pPr marL="0" marR="0" indent="457200" algn="l" defTabSz="914400" rtl="0" latinLnBrk="0">
        <a:lnSpc>
          <a:spcPct val="100000"/>
        </a:lnSpc>
        <a:spcBef>
          <a:spcPts val="0"/>
        </a:spcBef>
        <a:spcAft>
          <a:spcPts val="0"/>
        </a:spcAft>
        <a:buClrTx/>
        <a:buSzTx/>
        <a:buFontTx/>
        <a:buNone/>
        <a:tabLst/>
        <a:defRPr b="0" baseline="0" cap="none" i="0" spc="0" strike="noStrike" sz="3600" u="none">
          <a:ln>
            <a:noFill/>
          </a:ln>
          <a:solidFill>
            <a:srgbClr val="F2F2F2"/>
          </a:solidFill>
          <a:uFillTx/>
          <a:latin typeface="+mj-lt"/>
          <a:ea typeface="+mj-ea"/>
          <a:cs typeface="+mj-cs"/>
          <a:sym typeface="Verdana"/>
        </a:defRPr>
      </a:lvl6pPr>
      <a:lvl7pPr marL="0" marR="0" indent="914400" algn="l" defTabSz="914400" rtl="0" latinLnBrk="0">
        <a:lnSpc>
          <a:spcPct val="100000"/>
        </a:lnSpc>
        <a:spcBef>
          <a:spcPts val="0"/>
        </a:spcBef>
        <a:spcAft>
          <a:spcPts val="0"/>
        </a:spcAft>
        <a:buClrTx/>
        <a:buSzTx/>
        <a:buFontTx/>
        <a:buNone/>
        <a:tabLst/>
        <a:defRPr b="0" baseline="0" cap="none" i="0" spc="0" strike="noStrike" sz="3600" u="none">
          <a:ln>
            <a:noFill/>
          </a:ln>
          <a:solidFill>
            <a:srgbClr val="F2F2F2"/>
          </a:solidFill>
          <a:uFillTx/>
          <a:latin typeface="+mj-lt"/>
          <a:ea typeface="+mj-ea"/>
          <a:cs typeface="+mj-cs"/>
          <a:sym typeface="Verdana"/>
        </a:defRPr>
      </a:lvl7pPr>
      <a:lvl8pPr marL="0" marR="0" indent="1371600" algn="l" defTabSz="914400" rtl="0" latinLnBrk="0">
        <a:lnSpc>
          <a:spcPct val="100000"/>
        </a:lnSpc>
        <a:spcBef>
          <a:spcPts val="0"/>
        </a:spcBef>
        <a:spcAft>
          <a:spcPts val="0"/>
        </a:spcAft>
        <a:buClrTx/>
        <a:buSzTx/>
        <a:buFontTx/>
        <a:buNone/>
        <a:tabLst/>
        <a:defRPr b="0" baseline="0" cap="none" i="0" spc="0" strike="noStrike" sz="3600" u="none">
          <a:ln>
            <a:noFill/>
          </a:ln>
          <a:solidFill>
            <a:srgbClr val="F2F2F2"/>
          </a:solidFill>
          <a:uFillTx/>
          <a:latin typeface="+mj-lt"/>
          <a:ea typeface="+mj-ea"/>
          <a:cs typeface="+mj-cs"/>
          <a:sym typeface="Verdana"/>
        </a:defRPr>
      </a:lvl8pPr>
      <a:lvl9pPr marL="0" marR="0" indent="1828800" algn="l" defTabSz="914400" rtl="0" latinLnBrk="0">
        <a:lnSpc>
          <a:spcPct val="100000"/>
        </a:lnSpc>
        <a:spcBef>
          <a:spcPts val="0"/>
        </a:spcBef>
        <a:spcAft>
          <a:spcPts val="0"/>
        </a:spcAft>
        <a:buClrTx/>
        <a:buSzTx/>
        <a:buFontTx/>
        <a:buNone/>
        <a:tabLst/>
        <a:defRPr b="0" baseline="0" cap="none" i="0" spc="0" strike="noStrike" sz="3600" u="none">
          <a:ln>
            <a:noFill/>
          </a:ln>
          <a:solidFill>
            <a:srgbClr val="F2F2F2"/>
          </a:solidFill>
          <a:uFillTx/>
          <a:latin typeface="+mj-lt"/>
          <a:ea typeface="+mj-ea"/>
          <a:cs typeface="+mj-cs"/>
          <a:sym typeface="Verdana"/>
        </a:defRPr>
      </a:lvl9pPr>
    </p:titleStyle>
    <p:bodyStyle>
      <a:lvl1pPr marL="342900" marR="0" indent="-342900" algn="l" defTabSz="914400" rtl="0" latinLnBrk="0">
        <a:lnSpc>
          <a:spcPct val="100000"/>
        </a:lnSpc>
        <a:spcBef>
          <a:spcPts val="600"/>
        </a:spcBef>
        <a:spcAft>
          <a:spcPts val="0"/>
        </a:spcAft>
        <a:buClr>
          <a:srgbClr val="000000"/>
        </a:buClr>
        <a:buSzPct val="75000"/>
        <a:buFont typeface="Verdana"/>
        <a:buChar char="●"/>
        <a:tabLst/>
        <a:defRPr b="0" baseline="0" cap="none" i="0" spc="0" strike="noStrike" sz="2800" u="none">
          <a:ln>
            <a:noFill/>
          </a:ln>
          <a:solidFill>
            <a:srgbClr val="000000"/>
          </a:solidFill>
          <a:uFillTx/>
          <a:latin typeface="+mj-lt"/>
          <a:ea typeface="+mj-ea"/>
          <a:cs typeface="+mj-cs"/>
          <a:sym typeface="Verdana"/>
        </a:defRPr>
      </a:lvl1pPr>
      <a:lvl2pPr marL="790575" marR="0" indent="-333375" algn="l" defTabSz="914400" rtl="0" latinLnBrk="0">
        <a:lnSpc>
          <a:spcPct val="100000"/>
        </a:lnSpc>
        <a:spcBef>
          <a:spcPts val="600"/>
        </a:spcBef>
        <a:spcAft>
          <a:spcPts val="0"/>
        </a:spcAft>
        <a:buClr>
          <a:srgbClr val="000000"/>
        </a:buClr>
        <a:buSzPct val="75000"/>
        <a:buFont typeface="Verdana"/>
        <a:buChar char="●"/>
        <a:tabLst/>
        <a:defRPr b="0" baseline="0" cap="none" i="0" spc="0" strike="noStrike" sz="2800" u="none">
          <a:ln>
            <a:noFill/>
          </a:ln>
          <a:solidFill>
            <a:srgbClr val="000000"/>
          </a:solidFill>
          <a:uFillTx/>
          <a:latin typeface="+mj-lt"/>
          <a:ea typeface="+mj-ea"/>
          <a:cs typeface="+mj-cs"/>
          <a:sym typeface="Verdana"/>
        </a:defRPr>
      </a:lvl2pPr>
      <a:lvl3pPr marL="914400" marR="0" indent="0" algn="l" defTabSz="914400" rtl="0" latinLnBrk="0">
        <a:lnSpc>
          <a:spcPct val="100000"/>
        </a:lnSpc>
        <a:spcBef>
          <a:spcPts val="600"/>
        </a:spcBef>
        <a:spcAft>
          <a:spcPts val="0"/>
        </a:spcAft>
        <a:buClr>
          <a:srgbClr val="000000"/>
        </a:buClr>
        <a:buSzPct val="75000"/>
        <a:buFont typeface="Verdana"/>
        <a:buChar char="●"/>
        <a:tabLst/>
        <a:defRPr b="0" baseline="0" cap="none" i="0" spc="0" strike="noStrike" sz="2800" u="none">
          <a:ln>
            <a:noFill/>
          </a:ln>
          <a:solidFill>
            <a:srgbClr val="000000"/>
          </a:solidFill>
          <a:uFillTx/>
          <a:latin typeface="+mj-lt"/>
          <a:ea typeface="+mj-ea"/>
          <a:cs typeface="+mj-cs"/>
          <a:sym typeface="Verdana"/>
        </a:defRPr>
      </a:lvl3pPr>
      <a:lvl4pPr marL="1371600" marR="0" indent="0" algn="l" defTabSz="914400" rtl="0" latinLnBrk="0">
        <a:lnSpc>
          <a:spcPct val="100000"/>
        </a:lnSpc>
        <a:spcBef>
          <a:spcPts val="600"/>
        </a:spcBef>
        <a:spcAft>
          <a:spcPts val="0"/>
        </a:spcAft>
        <a:buClr>
          <a:srgbClr val="000000"/>
        </a:buClr>
        <a:buSzPct val="70000"/>
        <a:buFont typeface="Verdana"/>
        <a:buChar char="●"/>
        <a:tabLst/>
        <a:defRPr b="0" baseline="0" cap="none" i="0" spc="0" strike="noStrike" sz="2800" u="none">
          <a:ln>
            <a:noFill/>
          </a:ln>
          <a:solidFill>
            <a:srgbClr val="000000"/>
          </a:solidFill>
          <a:uFillTx/>
          <a:latin typeface="+mj-lt"/>
          <a:ea typeface="+mj-ea"/>
          <a:cs typeface="+mj-cs"/>
          <a:sym typeface="Verdana"/>
        </a:defRPr>
      </a:lvl4pPr>
      <a:lvl5pPr marL="1828800" marR="0" indent="0" algn="l" defTabSz="914400" rtl="0" latinLnBrk="0">
        <a:lnSpc>
          <a:spcPct val="100000"/>
        </a:lnSpc>
        <a:spcBef>
          <a:spcPts val="600"/>
        </a:spcBef>
        <a:spcAft>
          <a:spcPts val="0"/>
        </a:spcAft>
        <a:buClr>
          <a:srgbClr val="000000"/>
        </a:buClr>
        <a:buSzPct val="75000"/>
        <a:buFont typeface="Verdana"/>
        <a:buChar char="●"/>
        <a:tabLst/>
        <a:defRPr b="0" baseline="0" cap="none" i="0" spc="0" strike="noStrike" sz="2800" u="none">
          <a:ln>
            <a:noFill/>
          </a:ln>
          <a:solidFill>
            <a:srgbClr val="000000"/>
          </a:solidFill>
          <a:uFillTx/>
          <a:latin typeface="+mj-lt"/>
          <a:ea typeface="+mj-ea"/>
          <a:cs typeface="+mj-cs"/>
          <a:sym typeface="Verdana"/>
        </a:defRPr>
      </a:lvl5pPr>
      <a:lvl6pPr marL="2641600" marR="0" indent="-355600" algn="l" defTabSz="914400" rtl="0" latinLnBrk="0">
        <a:lnSpc>
          <a:spcPct val="100000"/>
        </a:lnSpc>
        <a:spcBef>
          <a:spcPts val="600"/>
        </a:spcBef>
        <a:spcAft>
          <a:spcPts val="0"/>
        </a:spcAft>
        <a:buClr>
          <a:srgbClr val="000000"/>
        </a:buClr>
        <a:buSzPct val="75000"/>
        <a:buFont typeface="Verdana"/>
        <a:buChar char="✇"/>
        <a:tabLst/>
        <a:defRPr b="0" baseline="0" cap="none" i="0" spc="0" strike="noStrike" sz="2800" u="none">
          <a:ln>
            <a:noFill/>
          </a:ln>
          <a:solidFill>
            <a:srgbClr val="000000"/>
          </a:solidFill>
          <a:uFillTx/>
          <a:latin typeface="+mj-lt"/>
          <a:ea typeface="+mj-ea"/>
          <a:cs typeface="+mj-cs"/>
          <a:sym typeface="Verdana"/>
        </a:defRPr>
      </a:lvl6pPr>
      <a:lvl7pPr marL="3098800" marR="0" indent="-355600" algn="l" defTabSz="914400" rtl="0" latinLnBrk="0">
        <a:lnSpc>
          <a:spcPct val="100000"/>
        </a:lnSpc>
        <a:spcBef>
          <a:spcPts val="600"/>
        </a:spcBef>
        <a:spcAft>
          <a:spcPts val="0"/>
        </a:spcAft>
        <a:buClr>
          <a:srgbClr val="000000"/>
        </a:buClr>
        <a:buSzPct val="75000"/>
        <a:buFont typeface="Verdana"/>
        <a:buChar char="✇"/>
        <a:tabLst/>
        <a:defRPr b="0" baseline="0" cap="none" i="0" spc="0" strike="noStrike" sz="2800" u="none">
          <a:ln>
            <a:noFill/>
          </a:ln>
          <a:solidFill>
            <a:srgbClr val="000000"/>
          </a:solidFill>
          <a:uFillTx/>
          <a:latin typeface="+mj-lt"/>
          <a:ea typeface="+mj-ea"/>
          <a:cs typeface="+mj-cs"/>
          <a:sym typeface="Verdana"/>
        </a:defRPr>
      </a:lvl7pPr>
      <a:lvl8pPr marL="3556000" marR="0" indent="-355600" algn="l" defTabSz="914400" rtl="0" latinLnBrk="0">
        <a:lnSpc>
          <a:spcPct val="100000"/>
        </a:lnSpc>
        <a:spcBef>
          <a:spcPts val="600"/>
        </a:spcBef>
        <a:spcAft>
          <a:spcPts val="0"/>
        </a:spcAft>
        <a:buClr>
          <a:srgbClr val="000000"/>
        </a:buClr>
        <a:buSzPct val="75000"/>
        <a:buFont typeface="Verdana"/>
        <a:buChar char="✇"/>
        <a:tabLst/>
        <a:defRPr b="0" baseline="0" cap="none" i="0" spc="0" strike="noStrike" sz="2800" u="none">
          <a:ln>
            <a:noFill/>
          </a:ln>
          <a:solidFill>
            <a:srgbClr val="000000"/>
          </a:solidFill>
          <a:uFillTx/>
          <a:latin typeface="+mj-lt"/>
          <a:ea typeface="+mj-ea"/>
          <a:cs typeface="+mj-cs"/>
          <a:sym typeface="Verdana"/>
        </a:defRPr>
      </a:lvl8pPr>
      <a:lvl9pPr marL="4013200" marR="0" indent="-355600" algn="l" defTabSz="914400" rtl="0" latinLnBrk="0">
        <a:lnSpc>
          <a:spcPct val="100000"/>
        </a:lnSpc>
        <a:spcBef>
          <a:spcPts val="600"/>
        </a:spcBef>
        <a:spcAft>
          <a:spcPts val="0"/>
        </a:spcAft>
        <a:buClr>
          <a:srgbClr val="000000"/>
        </a:buClr>
        <a:buSzPct val="75000"/>
        <a:buFont typeface="Verdana"/>
        <a:buChar char="✇"/>
        <a:tabLst/>
        <a:defRPr b="0" baseline="0" cap="none" i="0" spc="0" strike="noStrike" sz="2800" u="none">
          <a:ln>
            <a:noFill/>
          </a:ln>
          <a:solidFill>
            <a:srgbClr val="000000"/>
          </a:solidFill>
          <a:uFillTx/>
          <a:latin typeface="+mj-lt"/>
          <a:ea typeface="+mj-ea"/>
          <a:cs typeface="+mj-cs"/>
          <a:sym typeface="Verdana"/>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Verdana"/>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Verdana"/>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Verdana"/>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Verdana"/>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Verdana"/>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Verdana"/>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Verdana"/>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Verdana"/>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Verdana"/>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tif"/></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remedygames.com" TargetMode="External"/><Relationship Id="rId3" Type="http://schemas.openxmlformats.org/officeDocument/2006/relationships/image" Target="../media/image9.tif"/></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tif"/></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tif"/><Relationship Id="rId4" Type="http://schemas.openxmlformats.org/officeDocument/2006/relationships/image" Target="../media/image3.tif"/></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tif"/><Relationship Id="rId4" Type="http://schemas.openxmlformats.org/officeDocument/2006/relationships/image" Target="../media/image5.tif"/></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tif"/><Relationship Id="rId4" Type="http://schemas.openxmlformats.org/officeDocument/2006/relationships/image" Target="../media/image7.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 name="Shape 32"/>
          <p:cNvSpPr/>
          <p:nvPr>
            <p:ph type="title"/>
          </p:nvPr>
        </p:nvSpPr>
        <p:spPr>
          <a:xfrm>
            <a:off x="228600" y="1276350"/>
            <a:ext cx="6019800" cy="3124200"/>
          </a:xfrm>
          <a:prstGeom prst="rect">
            <a:avLst/>
          </a:prstGeom>
        </p:spPr>
        <p:txBody>
          <a:bodyPr/>
          <a:lstStyle/>
          <a:p>
            <a:pPr defTabSz="896111">
              <a:defRPr sz="3528"/>
            </a:pPr>
            <a:r>
              <a:t>Developing The Northlight Engine: Lessons Learned</a:t>
            </a:r>
            <a:br/>
            <a:br/>
            <a:r>
              <a:rPr b="1" sz="2352"/>
              <a:t>Ville Timonen</a:t>
            </a:r>
            <a:br>
              <a:rPr b="1" sz="2352"/>
            </a:br>
            <a:r>
              <a:rPr sz="2352"/>
              <a:t>Graphics Programmer</a:t>
            </a:r>
            <a:endParaRPr sz="2352"/>
          </a:p>
          <a:p>
            <a:pPr defTabSz="896111">
              <a:defRPr sz="3528"/>
            </a:pPr>
            <a:r>
              <a:rPr sz="2352"/>
              <a:t>Remedy Entertainment</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4" name="pasted-image.tiff"/>
          <p:cNvPicPr>
            <a:picLocks noChangeAspect="1"/>
          </p:cNvPicPr>
          <p:nvPr/>
        </p:nvPicPr>
        <p:blipFill>
          <a:blip r:embed="rId2">
            <a:extLst/>
          </a:blip>
          <a:stretch>
            <a:fillRect/>
          </a:stretch>
        </p:blipFill>
        <p:spPr>
          <a:xfrm>
            <a:off x="4899152" y="1684364"/>
            <a:ext cx="4165885" cy="2343311"/>
          </a:xfrm>
          <a:prstGeom prst="rect">
            <a:avLst/>
          </a:prstGeom>
          <a:ln w="12700">
            <a:miter lim="400000"/>
          </a:ln>
          <a:effectLst>
            <a:outerShdw sx="100000" sy="100000" kx="0" ky="0" algn="b" rotWithShape="0" blurRad="38100" dist="36409" dir="5400000">
              <a:srgbClr val="000000">
                <a:alpha val="38000"/>
              </a:srgbClr>
            </a:outerShdw>
          </a:effectLst>
        </p:spPr>
      </p:pic>
      <p:sp>
        <p:nvSpPr>
          <p:cNvPr id="85" name="Shape 85"/>
          <p:cNvSpPr/>
          <p:nvPr>
            <p:ph type="title"/>
          </p:nvPr>
        </p:nvSpPr>
        <p:spPr>
          <a:xfrm>
            <a:off x="272038" y="971550"/>
            <a:ext cx="4545748" cy="781050"/>
          </a:xfrm>
          <a:prstGeom prst="rect">
            <a:avLst/>
          </a:prstGeom>
        </p:spPr>
        <p:txBody>
          <a:bodyPr/>
          <a:lstStyle>
            <a:lvl1pPr>
              <a:defRPr sz="2700"/>
            </a:lvl1pPr>
          </a:lstStyle>
          <a:p>
            <a:pPr/>
            <a:r>
              <a:t>Northlight rendering pipe</a:t>
            </a:r>
          </a:p>
        </p:txBody>
      </p:sp>
      <p:sp>
        <p:nvSpPr>
          <p:cNvPr id="86" name="Shape 86"/>
          <p:cNvSpPr/>
          <p:nvPr>
            <p:ph type="body" sz="half" idx="1"/>
          </p:nvPr>
        </p:nvSpPr>
        <p:spPr>
          <a:xfrm>
            <a:off x="272038" y="1809750"/>
            <a:ext cx="4545748" cy="2743200"/>
          </a:xfrm>
          <a:prstGeom prst="rect">
            <a:avLst/>
          </a:prstGeom>
        </p:spPr>
        <p:txBody>
          <a:bodyPr/>
          <a:lstStyle/>
          <a:p>
            <a:pPr marL="363086" indent="-363086" defTabSz="886968">
              <a:buClrTx/>
              <a:buSzPct val="100000"/>
              <a:buFontTx/>
              <a:buAutoNum type="arabicPeriod" startAt="1"/>
              <a:defRPr sz="2134"/>
            </a:pPr>
            <a:r>
              <a:t>GBuffer, Velocity, Shadow passes (threaded)</a:t>
            </a:r>
          </a:p>
          <a:p>
            <a:pPr marL="363086" indent="-363086" defTabSz="886968">
              <a:buClrTx/>
              <a:buSzPct val="100000"/>
              <a:buFontTx/>
              <a:buAutoNum type="arabicPeriod" startAt="1"/>
              <a:defRPr sz="2134"/>
            </a:pPr>
            <a:r>
              <a:t>Full-screen shadowing</a:t>
            </a:r>
          </a:p>
          <a:p>
            <a:pPr marL="363086" indent="-363086" defTabSz="886968">
              <a:buClrTx/>
              <a:buSzPct val="100000"/>
              <a:buFontTx/>
              <a:buAutoNum type="arabicPeriod" startAt="1"/>
              <a:defRPr sz="2134"/>
            </a:pPr>
            <a:r>
              <a:t>Full-screen lighting</a:t>
            </a:r>
          </a:p>
          <a:p>
            <a:pPr marL="363086" indent="-363086" defTabSz="886968">
              <a:buClrTx/>
              <a:buSzPct val="100000"/>
              <a:buFontTx/>
              <a:buAutoNum type="arabicPeriod" startAt="1"/>
              <a:defRPr sz="2134"/>
            </a:pPr>
            <a:r>
              <a:t>Primary, transparent passes (threaded)</a:t>
            </a:r>
          </a:p>
          <a:p>
            <a:pPr marL="363086" indent="-363086" defTabSz="886968">
              <a:buClrTx/>
              <a:buSzPct val="100000"/>
              <a:buFontTx/>
              <a:buAutoNum type="arabicPeriod" startAt="1"/>
              <a:defRPr b="1" sz="2134"/>
            </a:pPr>
            <a:r>
              <a:t>Post-processing</a:t>
            </a:r>
          </a:p>
        </p:txBody>
      </p:sp>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8" name="pasted-image.tiff"/>
          <p:cNvPicPr>
            <a:picLocks noChangeAspect="1"/>
          </p:cNvPicPr>
          <p:nvPr/>
        </p:nvPicPr>
        <p:blipFill>
          <a:blip r:embed="rId3">
            <a:extLst/>
          </a:blip>
          <a:stretch>
            <a:fillRect/>
          </a:stretch>
        </p:blipFill>
        <p:spPr>
          <a:xfrm>
            <a:off x="0" y="0"/>
            <a:ext cx="9144000" cy="5143500"/>
          </a:xfrm>
          <a:prstGeom prst="rect">
            <a:avLst/>
          </a:prstGeom>
          <a:ln w="12700">
            <a:miter lim="400000"/>
          </a:ln>
        </p:spPr>
      </p:pic>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2" name="Shape 92"/>
          <p:cNvSpPr/>
          <p:nvPr>
            <p:ph type="body" idx="1"/>
          </p:nvPr>
        </p:nvSpPr>
        <p:spPr>
          <a:xfrm>
            <a:off x="533400" y="1809750"/>
            <a:ext cx="6745139" cy="3295353"/>
          </a:xfrm>
          <a:prstGeom prst="rect">
            <a:avLst/>
          </a:prstGeom>
        </p:spPr>
        <p:txBody>
          <a:bodyPr/>
          <a:lstStyle/>
          <a:p>
            <a:pPr marL="294105" indent="-294105">
              <a:buClrTx/>
              <a:buSzPct val="100000"/>
              <a:buFontTx/>
              <a:buAutoNum type="arabicPeriod" startAt="1"/>
              <a:defRPr sz="2200"/>
            </a:pPr>
            <a:r>
              <a:t>Descriptor tables</a:t>
            </a:r>
          </a:p>
          <a:p>
            <a:pPr marL="294105" indent="-294105">
              <a:buClrTx/>
              <a:buSzPct val="100000"/>
              <a:buFontTx/>
              <a:buAutoNum type="arabicPeriod" startAt="1"/>
              <a:defRPr sz="2200"/>
            </a:pPr>
            <a:r>
              <a:t>Dynamic resources</a:t>
            </a:r>
          </a:p>
          <a:p>
            <a:pPr marL="294105" indent="-294105">
              <a:buClrTx/>
              <a:buSzPct val="100000"/>
              <a:buFontTx/>
              <a:buAutoNum type="arabicPeriod" startAt="1"/>
              <a:defRPr sz="2200"/>
            </a:pPr>
            <a:r>
              <a:t>Pipeline state objects</a:t>
            </a:r>
          </a:p>
          <a:p>
            <a:pPr marL="294105" indent="-294105">
              <a:buClrTx/>
              <a:buSzPct val="100000"/>
              <a:buFontTx/>
              <a:buAutoNum type="arabicPeriod" startAt="1"/>
              <a:defRPr sz="2200"/>
            </a:pPr>
            <a:r>
              <a:t>CommandLists/Allocators</a:t>
            </a:r>
          </a:p>
          <a:p>
            <a:pPr marL="294105" indent="-294105">
              <a:buClrTx/>
              <a:buSzPct val="100000"/>
              <a:buFontTx/>
              <a:buAutoNum type="arabicPeriod" startAt="1"/>
              <a:defRPr sz="2200"/>
            </a:pPr>
            <a:r>
              <a:t>Resource transitions</a:t>
            </a:r>
          </a:p>
          <a:p>
            <a:pPr marL="294105" indent="-294105">
              <a:buClrTx/>
              <a:buSzPct val="100000"/>
              <a:buFontTx/>
              <a:buAutoNum type="arabicPeriod" startAt="1"/>
              <a:defRPr sz="2200"/>
            </a:pPr>
            <a:r>
              <a:t>Staging resources</a:t>
            </a:r>
          </a:p>
        </p:txBody>
      </p:sp>
      <p:sp>
        <p:nvSpPr>
          <p:cNvPr id="93" name="Shape 93"/>
          <p:cNvSpPr/>
          <p:nvPr/>
        </p:nvSpPr>
        <p:spPr>
          <a:xfrm>
            <a:off x="4574860" y="1809750"/>
            <a:ext cx="8077201" cy="27432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94105" indent="-294105">
              <a:spcBef>
                <a:spcPts val="600"/>
              </a:spcBef>
              <a:buSzPct val="100000"/>
              <a:buAutoNum type="arabicPeriod" startAt="7"/>
              <a:defRPr sz="2200"/>
            </a:pPr>
            <a:r>
              <a:t>Small resources</a:t>
            </a:r>
          </a:p>
          <a:p>
            <a:pPr marL="294105" indent="-294105">
              <a:spcBef>
                <a:spcPts val="600"/>
              </a:spcBef>
              <a:buSzPct val="100000"/>
              <a:buAutoNum type="arabicPeriod" startAt="7"/>
              <a:defRPr sz="2200"/>
            </a:pPr>
            <a:r>
              <a:t>GenerateMips</a:t>
            </a:r>
          </a:p>
          <a:p>
            <a:pPr marL="294105" indent="-294105">
              <a:spcBef>
                <a:spcPts val="600"/>
              </a:spcBef>
              <a:buSzPct val="100000"/>
              <a:buAutoNum type="arabicPeriod" startAt="7"/>
              <a:defRPr sz="2200"/>
            </a:pPr>
            <a:r>
              <a:t>Null resources</a:t>
            </a:r>
          </a:p>
          <a:p>
            <a:pPr marL="294105" indent="-294105">
              <a:spcBef>
                <a:spcPts val="600"/>
              </a:spcBef>
              <a:buSzPct val="100000"/>
              <a:buAutoNum type="arabicPeriod" startAt="7"/>
              <a:defRPr sz="2200"/>
            </a:pPr>
            <a:r>
              <a:t>Counted/Append buffers</a:t>
            </a:r>
          </a:p>
          <a:p>
            <a:pPr marL="294105" indent="-294105">
              <a:spcBef>
                <a:spcPts val="600"/>
              </a:spcBef>
              <a:buSzPct val="100000"/>
              <a:buAutoNum type="arabicPeriod" startAt="7"/>
              <a:defRPr sz="2200"/>
            </a:pPr>
            <a:r>
              <a:t>Queries</a:t>
            </a:r>
          </a:p>
        </p:txBody>
      </p:sp>
      <p:sp>
        <p:nvSpPr>
          <p:cNvPr id="94" name="Shape 94"/>
          <p:cNvSpPr/>
          <p:nvPr>
            <p:ph type="title"/>
          </p:nvPr>
        </p:nvSpPr>
        <p:spPr>
          <a:xfrm>
            <a:off x="533400" y="971550"/>
            <a:ext cx="8450406" cy="781050"/>
          </a:xfrm>
          <a:prstGeom prst="rect">
            <a:avLst/>
          </a:prstGeom>
        </p:spPr>
        <p:txBody>
          <a:bodyPr/>
          <a:lstStyle>
            <a:lvl1pPr>
              <a:defRPr sz="2700"/>
            </a:lvl1pPr>
          </a:lstStyle>
          <a:p>
            <a:pPr/>
            <a:r>
              <a:t>DX12 checklist (decreasing order of headache)</a:t>
            </a:r>
          </a:p>
        </p:txBody>
      </p:sp>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8" name="Shape 98"/>
          <p:cNvSpPr/>
          <p:nvPr>
            <p:ph type="body" sz="quarter" idx="1"/>
          </p:nvPr>
        </p:nvSpPr>
        <p:spPr>
          <a:xfrm>
            <a:off x="533400" y="1809750"/>
            <a:ext cx="8077200" cy="577231"/>
          </a:xfrm>
          <a:prstGeom prst="rect">
            <a:avLst/>
          </a:prstGeom>
        </p:spPr>
        <p:txBody>
          <a:bodyPr/>
          <a:lstStyle>
            <a:lvl1pPr marL="294105" indent="-294105">
              <a:buClrTx/>
              <a:buSzPct val="100000"/>
              <a:buFontTx/>
              <a:buAutoNum type="arabicPeriod" startAt="1"/>
              <a:defRPr sz="2200"/>
            </a:lvl1pPr>
          </a:lstStyle>
          <a:p>
            <a:pPr/>
            <a:r>
              <a:t>Descriptor tables</a:t>
            </a:r>
          </a:p>
        </p:txBody>
      </p:sp>
      <p:sp>
        <p:nvSpPr>
          <p:cNvPr id="99" name="Shape 99"/>
          <p:cNvSpPr/>
          <p:nvPr>
            <p:ph type="title"/>
          </p:nvPr>
        </p:nvSpPr>
        <p:spPr>
          <a:xfrm>
            <a:off x="533400" y="971550"/>
            <a:ext cx="8450406" cy="781050"/>
          </a:xfrm>
          <a:prstGeom prst="rect">
            <a:avLst/>
          </a:prstGeom>
        </p:spPr>
        <p:txBody>
          <a:bodyPr/>
          <a:lstStyle>
            <a:lvl1pPr>
              <a:defRPr sz="2700"/>
            </a:lvl1pPr>
          </a:lstStyle>
          <a:p>
            <a:pPr/>
            <a:r>
              <a:t>DX12 checklist</a:t>
            </a:r>
          </a:p>
        </p:txBody>
      </p:sp>
      <p:sp>
        <p:nvSpPr>
          <p:cNvPr id="100" name="Shape 100"/>
          <p:cNvSpPr/>
          <p:nvPr/>
        </p:nvSpPr>
        <p:spPr>
          <a:xfrm>
            <a:off x="533400" y="2444130"/>
            <a:ext cx="8077200" cy="1903707"/>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20578" indent="-220578">
              <a:spcBef>
                <a:spcPts val="600"/>
              </a:spcBef>
              <a:buSzPct val="100000"/>
              <a:buChar char="•"/>
              <a:defRPr sz="2200"/>
            </a:pPr>
            <a:r>
              <a:t>A table holds descriptors to all resources that any shader stage might use</a:t>
            </a:r>
          </a:p>
          <a:p>
            <a:pPr marL="220578" indent="-220578">
              <a:spcBef>
                <a:spcPts val="600"/>
              </a:spcBef>
              <a:buSzPct val="100000"/>
              <a:buChar char="•"/>
              <a:defRPr sz="2200"/>
            </a:pPr>
            <a:r>
              <a:t>Each draw call needs a table, can be reused once the draw is done on the GPU</a:t>
            </a:r>
          </a:p>
        </p:txBody>
      </p:sp>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4" name="Shape 104"/>
          <p:cNvSpPr/>
          <p:nvPr>
            <p:ph type="body" idx="1"/>
          </p:nvPr>
        </p:nvSpPr>
        <p:spPr>
          <a:xfrm>
            <a:off x="533400" y="1809750"/>
            <a:ext cx="8077200" cy="2743200"/>
          </a:xfrm>
          <a:prstGeom prst="rect">
            <a:avLst/>
          </a:prstGeom>
        </p:spPr>
        <p:txBody>
          <a:bodyPr/>
          <a:lstStyle>
            <a:lvl1pPr marL="294105" indent="-294105">
              <a:buClrTx/>
              <a:buSzPct val="100000"/>
              <a:buFontTx/>
              <a:buAutoNum type="arabicPeriod" startAt="2"/>
              <a:defRPr sz="2200"/>
            </a:lvl1pPr>
          </a:lstStyle>
          <a:p>
            <a:pPr/>
            <a:r>
              <a:t>Dynamic resources</a:t>
            </a:r>
          </a:p>
        </p:txBody>
      </p:sp>
      <p:sp>
        <p:nvSpPr>
          <p:cNvPr id="105" name="Shape 105"/>
          <p:cNvSpPr/>
          <p:nvPr>
            <p:ph type="title"/>
          </p:nvPr>
        </p:nvSpPr>
        <p:spPr>
          <a:xfrm>
            <a:off x="533400" y="971550"/>
            <a:ext cx="8450406" cy="781050"/>
          </a:xfrm>
          <a:prstGeom prst="rect">
            <a:avLst/>
          </a:prstGeom>
        </p:spPr>
        <p:txBody>
          <a:bodyPr/>
          <a:lstStyle>
            <a:lvl1pPr>
              <a:defRPr sz="2700"/>
            </a:lvl1pPr>
          </a:lstStyle>
          <a:p>
            <a:pPr/>
            <a:r>
              <a:t>DX12 checklist</a:t>
            </a:r>
          </a:p>
        </p:txBody>
      </p:sp>
      <p:sp>
        <p:nvSpPr>
          <p:cNvPr id="106" name="Shape 106"/>
          <p:cNvSpPr/>
          <p:nvPr/>
        </p:nvSpPr>
        <p:spPr>
          <a:xfrm>
            <a:off x="533400" y="2444130"/>
            <a:ext cx="8077200" cy="1903707"/>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20578" indent="-220578">
              <a:spcBef>
                <a:spcPts val="600"/>
              </a:spcBef>
              <a:buSzPct val="100000"/>
              <a:buChar char="•"/>
              <a:defRPr sz="2200"/>
            </a:pPr>
            <a:r>
              <a:t>No such thing in DX12</a:t>
            </a:r>
          </a:p>
          <a:p>
            <a:pPr marL="220578" indent="-220578">
              <a:spcBef>
                <a:spcPts val="600"/>
              </a:spcBef>
              <a:buSzPct val="100000"/>
              <a:buChar char="•"/>
              <a:defRPr sz="2200"/>
            </a:pPr>
            <a:r>
              <a:t>Manage versioning/renaming/rotation yourself</a:t>
            </a:r>
          </a:p>
          <a:p>
            <a:pPr marL="220578" indent="-220578">
              <a:spcBef>
                <a:spcPts val="600"/>
              </a:spcBef>
              <a:buSzPct val="100000"/>
              <a:buChar char="•"/>
              <a:defRPr sz="2200"/>
            </a:pPr>
            <a:r>
              <a:t>Write once (CPU), read once (GPU): upload heap ring buffer</a:t>
            </a:r>
          </a:p>
        </p:txBody>
      </p:sp>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0" name="Shape 110"/>
          <p:cNvSpPr/>
          <p:nvPr>
            <p:ph type="body" idx="1"/>
          </p:nvPr>
        </p:nvSpPr>
        <p:spPr>
          <a:xfrm>
            <a:off x="533400" y="1809750"/>
            <a:ext cx="8077200" cy="3017108"/>
          </a:xfrm>
          <a:prstGeom prst="rect">
            <a:avLst/>
          </a:prstGeom>
        </p:spPr>
        <p:txBody>
          <a:bodyPr/>
          <a:lstStyle>
            <a:lvl1pPr marL="294105" indent="-294105">
              <a:buClrTx/>
              <a:buSzPct val="100000"/>
              <a:buFontTx/>
              <a:buAutoNum type="arabicPeriod" startAt="3"/>
              <a:defRPr sz="2200"/>
            </a:lvl1pPr>
          </a:lstStyle>
          <a:p>
            <a:pPr/>
            <a:r>
              <a:t>Pipeline state objects (part 1/2)</a:t>
            </a:r>
          </a:p>
        </p:txBody>
      </p:sp>
      <p:sp>
        <p:nvSpPr>
          <p:cNvPr id="111" name="Shape 111"/>
          <p:cNvSpPr/>
          <p:nvPr>
            <p:ph type="title"/>
          </p:nvPr>
        </p:nvSpPr>
        <p:spPr>
          <a:xfrm>
            <a:off x="533400" y="971550"/>
            <a:ext cx="8450406" cy="781050"/>
          </a:xfrm>
          <a:prstGeom prst="rect">
            <a:avLst/>
          </a:prstGeom>
        </p:spPr>
        <p:txBody>
          <a:bodyPr/>
          <a:lstStyle>
            <a:lvl1pPr>
              <a:defRPr sz="2700"/>
            </a:lvl1pPr>
          </a:lstStyle>
          <a:p>
            <a:pPr/>
            <a:r>
              <a:t>DX12 checklist</a:t>
            </a:r>
          </a:p>
        </p:txBody>
      </p:sp>
      <p:sp>
        <p:nvSpPr>
          <p:cNvPr id="112" name="Shape 112"/>
          <p:cNvSpPr/>
          <p:nvPr/>
        </p:nvSpPr>
        <p:spPr>
          <a:xfrm>
            <a:off x="533400" y="2444130"/>
            <a:ext cx="8077200" cy="2497644"/>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20578" indent="-220578">
              <a:spcBef>
                <a:spcPts val="600"/>
              </a:spcBef>
              <a:buSzPct val="100000"/>
              <a:buChar char="•"/>
              <a:defRPr sz="2200"/>
            </a:pPr>
            <a:r>
              <a:t>Creation is the problematic part</a:t>
            </a:r>
          </a:p>
          <a:p>
            <a:pPr marL="220578" indent="-220578">
              <a:spcBef>
                <a:spcPts val="600"/>
              </a:spcBef>
              <a:buSzPct val="100000"/>
              <a:buChar char="•"/>
              <a:defRPr sz="2200"/>
            </a:pPr>
            <a:r>
              <a:t>Ideally output in export pipeline, load at game start</a:t>
            </a:r>
          </a:p>
          <a:p>
            <a:pPr marL="220578" indent="-220578">
              <a:spcBef>
                <a:spcPts val="600"/>
              </a:spcBef>
              <a:buSzPct val="100000"/>
              <a:buChar char="•"/>
              <a:defRPr sz="2200"/>
            </a:pPr>
            <a:r>
              <a:t>We create them when we first encounter them</a:t>
            </a:r>
          </a:p>
          <a:p>
            <a:pPr marL="220578" indent="-220578">
              <a:spcBef>
                <a:spcPts val="600"/>
              </a:spcBef>
              <a:buSzPct val="100000"/>
              <a:buChar char="•"/>
              <a:defRPr sz="2200"/>
            </a:pPr>
            <a:r>
              <a:t>CS PSOs can be generated at CS load</a:t>
            </a:r>
          </a:p>
          <a:p>
            <a:pPr marL="220578" indent="-220578">
              <a:spcBef>
                <a:spcPts val="600"/>
              </a:spcBef>
              <a:buSzPct val="100000"/>
              <a:buChar char="•"/>
              <a:defRPr sz="2200"/>
            </a:pPr>
            <a:r>
              <a:t>~500 unique graphics PSOs take ~200ms to generate</a:t>
            </a:r>
          </a:p>
        </p:txBody>
      </p:sp>
    </p:spTree>
  </p:cSld>
  <p:clrMapOvr>
    <a:masterClrMapping/>
  </p:clrMapOvr>
  <p:transition xmlns:p14="http://schemas.microsoft.com/office/powerpoint/2010/main" spd="med" advClick="1" p14:dur="1000"/>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6" name="Shape 116"/>
          <p:cNvSpPr/>
          <p:nvPr>
            <p:ph type="body" idx="1"/>
          </p:nvPr>
        </p:nvSpPr>
        <p:spPr>
          <a:xfrm>
            <a:off x="533400" y="1809750"/>
            <a:ext cx="8564137" cy="3017108"/>
          </a:xfrm>
          <a:prstGeom prst="rect">
            <a:avLst/>
          </a:prstGeom>
        </p:spPr>
        <p:txBody>
          <a:bodyPr/>
          <a:lstStyle>
            <a:lvl1pPr marL="294105" indent="-294105">
              <a:buClrTx/>
              <a:buSzPct val="100000"/>
              <a:buFontTx/>
              <a:buAutoNum type="arabicPeriod" startAt="3"/>
              <a:defRPr sz="2200"/>
            </a:lvl1pPr>
          </a:lstStyle>
          <a:p>
            <a:pPr/>
            <a:r>
              <a:t>Pipeline state objects (part 2/2)</a:t>
            </a:r>
          </a:p>
        </p:txBody>
      </p:sp>
      <p:sp>
        <p:nvSpPr>
          <p:cNvPr id="117" name="Shape 117"/>
          <p:cNvSpPr/>
          <p:nvPr>
            <p:ph type="title"/>
          </p:nvPr>
        </p:nvSpPr>
        <p:spPr>
          <a:xfrm>
            <a:off x="533400" y="971550"/>
            <a:ext cx="8450406" cy="781050"/>
          </a:xfrm>
          <a:prstGeom prst="rect">
            <a:avLst/>
          </a:prstGeom>
        </p:spPr>
        <p:txBody>
          <a:bodyPr/>
          <a:lstStyle>
            <a:lvl1pPr>
              <a:defRPr sz="2700"/>
            </a:lvl1pPr>
          </a:lstStyle>
          <a:p>
            <a:pPr/>
            <a:r>
              <a:t>DX12 checklist</a:t>
            </a:r>
          </a:p>
        </p:txBody>
      </p:sp>
      <p:sp>
        <p:nvSpPr>
          <p:cNvPr id="118" name="Shape 118"/>
          <p:cNvSpPr/>
          <p:nvPr/>
        </p:nvSpPr>
        <p:spPr>
          <a:xfrm>
            <a:off x="533400" y="2444130"/>
            <a:ext cx="8749603" cy="2497644"/>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20599" indent="-220599">
              <a:spcBef>
                <a:spcPts val="600"/>
              </a:spcBef>
              <a:buClr>
                <a:srgbClr val="000000"/>
              </a:buClr>
              <a:buSzPct val="75000"/>
              <a:buFont typeface="Verdana"/>
              <a:buChar char="●"/>
              <a:defRPr sz="2200"/>
            </a:pPr>
            <a:r>
              <a:t>Root signature (resource layout)</a:t>
            </a:r>
          </a:p>
          <a:p>
            <a:pPr marL="220599" indent="-220599">
              <a:spcBef>
                <a:spcPts val="600"/>
              </a:spcBef>
              <a:buClr>
                <a:srgbClr val="000000"/>
              </a:buClr>
              <a:buSzPct val="75000"/>
              <a:buFont typeface="Verdana"/>
              <a:buChar char="●"/>
              <a:defRPr sz="2200"/>
            </a:pPr>
            <a:r>
              <a:t>Shader code</a:t>
            </a:r>
          </a:p>
          <a:p>
            <a:pPr marL="220599" indent="-220599">
              <a:spcBef>
                <a:spcPts val="600"/>
              </a:spcBef>
              <a:buClr>
                <a:srgbClr val="000000"/>
              </a:buClr>
              <a:buSzPct val="75000"/>
              <a:buFont typeface="Verdana"/>
              <a:buChar char="●"/>
              <a:defRPr sz="2200"/>
            </a:pPr>
            <a:r>
              <a:t>Vertex shader input layout (not vertex/index buffers)</a:t>
            </a:r>
          </a:p>
          <a:p>
            <a:pPr marL="220599" indent="-220599">
              <a:spcBef>
                <a:spcPts val="600"/>
              </a:spcBef>
              <a:buClr>
                <a:srgbClr val="000000"/>
              </a:buClr>
              <a:buSzPct val="75000"/>
              <a:buFont typeface="Verdana"/>
              <a:buChar char="●"/>
              <a:defRPr sz="2200"/>
            </a:pPr>
            <a:r>
              <a:t>Primitive type, blend, raster states, MSAA mode</a:t>
            </a:r>
          </a:p>
          <a:p>
            <a:pPr marL="220599" indent="-220599">
              <a:spcBef>
                <a:spcPts val="600"/>
              </a:spcBef>
              <a:buClr>
                <a:srgbClr val="000000"/>
              </a:buClr>
              <a:buSzPct val="75000"/>
              <a:buFont typeface="Verdana"/>
              <a:buChar char="●"/>
              <a:defRPr sz="2200"/>
            </a:pPr>
            <a:r>
              <a:t>Render target and depth-stencil formats (not resources)</a:t>
            </a:r>
          </a:p>
        </p:txBody>
      </p:sp>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 name="Shape 122"/>
          <p:cNvSpPr/>
          <p:nvPr>
            <p:ph type="body" idx="1"/>
          </p:nvPr>
        </p:nvSpPr>
        <p:spPr>
          <a:xfrm>
            <a:off x="533400" y="1809750"/>
            <a:ext cx="8077200" cy="2743200"/>
          </a:xfrm>
          <a:prstGeom prst="rect">
            <a:avLst/>
          </a:prstGeom>
        </p:spPr>
        <p:txBody>
          <a:bodyPr/>
          <a:lstStyle>
            <a:lvl1pPr marL="294105" indent="-294105">
              <a:buClrTx/>
              <a:buSzPct val="100000"/>
              <a:buFontTx/>
              <a:buAutoNum type="arabicPeriod" startAt="4"/>
              <a:defRPr sz="2200"/>
            </a:lvl1pPr>
          </a:lstStyle>
          <a:p>
            <a:pPr/>
            <a:r>
              <a:t>CommandLists/Allocators</a:t>
            </a:r>
          </a:p>
        </p:txBody>
      </p:sp>
      <p:sp>
        <p:nvSpPr>
          <p:cNvPr id="123" name="Shape 123"/>
          <p:cNvSpPr/>
          <p:nvPr>
            <p:ph type="title"/>
          </p:nvPr>
        </p:nvSpPr>
        <p:spPr>
          <a:xfrm>
            <a:off x="533400" y="971550"/>
            <a:ext cx="8450406" cy="781050"/>
          </a:xfrm>
          <a:prstGeom prst="rect">
            <a:avLst/>
          </a:prstGeom>
        </p:spPr>
        <p:txBody>
          <a:bodyPr/>
          <a:lstStyle>
            <a:lvl1pPr>
              <a:defRPr sz="2700"/>
            </a:lvl1pPr>
          </a:lstStyle>
          <a:p>
            <a:pPr/>
            <a:r>
              <a:t>DX12 checklist</a:t>
            </a:r>
          </a:p>
        </p:txBody>
      </p:sp>
      <p:sp>
        <p:nvSpPr>
          <p:cNvPr id="124" name="Shape 124"/>
          <p:cNvSpPr/>
          <p:nvPr/>
        </p:nvSpPr>
        <p:spPr>
          <a:xfrm>
            <a:off x="533400" y="2444130"/>
            <a:ext cx="8077200" cy="2497644"/>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20578" indent="-220578">
              <a:spcBef>
                <a:spcPts val="600"/>
              </a:spcBef>
              <a:buSzPct val="100000"/>
              <a:buChar char="•"/>
              <a:defRPr sz="2200"/>
            </a:pPr>
            <a:r>
              <a:t>Immediate/deferred contexts in DX11</a:t>
            </a:r>
          </a:p>
          <a:p>
            <a:pPr marL="220578" indent="-220578">
              <a:spcBef>
                <a:spcPts val="600"/>
              </a:spcBef>
              <a:buSzPct val="100000"/>
              <a:buChar char="•"/>
              <a:defRPr sz="2200"/>
            </a:pPr>
            <a:r>
              <a:t>Allocator owns the memory</a:t>
            </a:r>
          </a:p>
        </p:txBody>
      </p:sp>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8" name="Shape 128"/>
          <p:cNvSpPr/>
          <p:nvPr>
            <p:ph type="body" sz="quarter" idx="1"/>
          </p:nvPr>
        </p:nvSpPr>
        <p:spPr>
          <a:xfrm>
            <a:off x="533400" y="1809750"/>
            <a:ext cx="8077200" cy="952525"/>
          </a:xfrm>
          <a:prstGeom prst="rect">
            <a:avLst/>
          </a:prstGeom>
        </p:spPr>
        <p:txBody>
          <a:bodyPr/>
          <a:lstStyle>
            <a:lvl1pPr marL="294105" indent="-294105">
              <a:buClrTx/>
              <a:buSzPct val="100000"/>
              <a:buFontTx/>
              <a:buAutoNum type="arabicPeriod" startAt="5"/>
              <a:defRPr sz="2200"/>
            </a:lvl1pPr>
          </a:lstStyle>
          <a:p>
            <a:pPr/>
            <a:r>
              <a:t>Resource transitions</a:t>
            </a:r>
          </a:p>
        </p:txBody>
      </p:sp>
      <p:sp>
        <p:nvSpPr>
          <p:cNvPr id="129" name="Shape 129"/>
          <p:cNvSpPr/>
          <p:nvPr>
            <p:ph type="title"/>
          </p:nvPr>
        </p:nvSpPr>
        <p:spPr>
          <a:xfrm>
            <a:off x="533400" y="971550"/>
            <a:ext cx="8450406" cy="781050"/>
          </a:xfrm>
          <a:prstGeom prst="rect">
            <a:avLst/>
          </a:prstGeom>
        </p:spPr>
        <p:txBody>
          <a:bodyPr/>
          <a:lstStyle>
            <a:lvl1pPr>
              <a:defRPr sz="2700"/>
            </a:lvl1pPr>
          </a:lstStyle>
          <a:p>
            <a:pPr/>
            <a:r>
              <a:t>DX12 checklist</a:t>
            </a:r>
          </a:p>
        </p:txBody>
      </p:sp>
      <p:sp>
        <p:nvSpPr>
          <p:cNvPr id="130" name="Shape 130"/>
          <p:cNvSpPr/>
          <p:nvPr/>
        </p:nvSpPr>
        <p:spPr>
          <a:xfrm>
            <a:off x="533400" y="2444130"/>
            <a:ext cx="8632764" cy="268311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20578" indent="-220578">
              <a:spcBef>
                <a:spcPts val="600"/>
              </a:spcBef>
              <a:buSzPct val="100000"/>
              <a:buChar char="•"/>
              <a:defRPr sz="2200"/>
            </a:pPr>
            <a:r>
              <a:t>Driver doesn’t track usage anymore</a:t>
            </a:r>
          </a:p>
          <a:p>
            <a:pPr marL="220578" indent="-220578">
              <a:spcBef>
                <a:spcPts val="600"/>
              </a:spcBef>
              <a:buSzPct val="100000"/>
              <a:buChar char="•"/>
              <a:defRPr sz="2200"/>
            </a:pPr>
            <a:r>
              <a:t>Have to manually transition to correct state before usage</a:t>
            </a:r>
          </a:p>
          <a:p>
            <a:pPr lvl="1" marL="601578" indent="-220578">
              <a:spcBef>
                <a:spcPts val="600"/>
              </a:spcBef>
              <a:buSzPct val="100000"/>
              <a:buChar char="•"/>
              <a:defRPr sz="1600"/>
            </a:pPr>
            <a:r>
              <a:t>Shader resource</a:t>
            </a:r>
          </a:p>
          <a:p>
            <a:pPr lvl="1" marL="601578" indent="-220578">
              <a:spcBef>
                <a:spcPts val="600"/>
              </a:spcBef>
              <a:buSzPct val="100000"/>
              <a:buChar char="•"/>
              <a:defRPr sz="1600"/>
            </a:pPr>
            <a:r>
              <a:t>Render/depth target</a:t>
            </a:r>
          </a:p>
          <a:p>
            <a:pPr lvl="1" marL="601578" indent="-220578">
              <a:spcBef>
                <a:spcPts val="600"/>
              </a:spcBef>
              <a:buSzPct val="100000"/>
              <a:buChar char="•"/>
              <a:defRPr sz="1600"/>
            </a:pPr>
            <a:r>
              <a:t>Copy source/destination</a:t>
            </a:r>
          </a:p>
          <a:p>
            <a:pPr lvl="1" marL="601578" indent="-220578">
              <a:spcBef>
                <a:spcPts val="600"/>
              </a:spcBef>
              <a:buSzPct val="100000"/>
              <a:buChar char="•"/>
              <a:defRPr sz="1600"/>
            </a:pPr>
            <a:r>
              <a:t>UAV</a:t>
            </a:r>
          </a:p>
          <a:p>
            <a:pPr lvl="1" marL="601578" indent="-220578">
              <a:spcBef>
                <a:spcPts val="600"/>
              </a:spcBef>
              <a:buSzPct val="100000"/>
              <a:buChar char="•"/>
              <a:defRPr sz="1600"/>
            </a:pPr>
            <a:r>
              <a:t>Present</a:t>
            </a:r>
          </a:p>
        </p:txBody>
      </p:sp>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4" name="Shape 134"/>
          <p:cNvSpPr/>
          <p:nvPr>
            <p:ph type="body" idx="1"/>
          </p:nvPr>
        </p:nvSpPr>
        <p:spPr>
          <a:xfrm>
            <a:off x="533400" y="1809750"/>
            <a:ext cx="5844908" cy="3476822"/>
          </a:xfrm>
          <a:prstGeom prst="rect">
            <a:avLst/>
          </a:prstGeom>
        </p:spPr>
        <p:txBody>
          <a:bodyPr/>
          <a:lstStyle>
            <a:lvl1pPr marL="294105" indent="-294105">
              <a:buClrTx/>
              <a:buSzPct val="100000"/>
              <a:buFontTx/>
              <a:buAutoNum type="arabicPeriod" startAt="6"/>
              <a:defRPr sz="2200"/>
            </a:lvl1pPr>
          </a:lstStyle>
          <a:p>
            <a:pPr/>
            <a:r>
              <a:t>Staging resources/UpdateSubresource</a:t>
            </a:r>
          </a:p>
        </p:txBody>
      </p:sp>
      <p:sp>
        <p:nvSpPr>
          <p:cNvPr id="135" name="Shape 135"/>
          <p:cNvSpPr/>
          <p:nvPr/>
        </p:nvSpPr>
        <p:spPr>
          <a:xfrm>
            <a:off x="533400" y="2444130"/>
            <a:ext cx="8632764" cy="268311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20578" indent="-220578">
              <a:spcBef>
                <a:spcPts val="600"/>
              </a:spcBef>
              <a:buSzPct val="100000"/>
              <a:buChar char="•"/>
              <a:defRPr sz="2200"/>
            </a:pPr>
            <a:r>
              <a:t>No dynamic resources: heavier use of staging resources</a:t>
            </a:r>
          </a:p>
          <a:p>
            <a:pPr marL="220578" indent="-220578">
              <a:spcBef>
                <a:spcPts val="600"/>
              </a:spcBef>
              <a:buSzPct val="100000"/>
              <a:buChar char="•"/>
              <a:defRPr sz="2200"/>
            </a:pPr>
            <a:r>
              <a:t>On-demand from ring buffer or persistent</a:t>
            </a:r>
          </a:p>
          <a:p>
            <a:pPr marL="220578" indent="-220578">
              <a:spcBef>
                <a:spcPts val="600"/>
              </a:spcBef>
              <a:buSzPct val="100000"/>
              <a:buChar char="•"/>
              <a:defRPr sz="2200"/>
            </a:pPr>
            <a:r>
              <a:t>No UpdateSubresource</a:t>
            </a:r>
          </a:p>
          <a:p>
            <a:pPr lvl="1" marL="601578" indent="-220578">
              <a:spcBef>
                <a:spcPts val="600"/>
              </a:spcBef>
              <a:buSzPct val="100000"/>
              <a:buChar char="•"/>
              <a:defRPr sz="2200"/>
            </a:pPr>
            <a:r>
              <a:t>Can’t rely on the emulated d3dx12.h version</a:t>
            </a:r>
          </a:p>
          <a:p>
            <a:pPr marL="220578" indent="-220578">
              <a:spcBef>
                <a:spcPts val="600"/>
              </a:spcBef>
              <a:buSzPct val="100000"/>
              <a:buChar char="•"/>
              <a:defRPr sz="2200"/>
            </a:pPr>
            <a:r>
              <a:t>No staging textures, emulate via staging buffers</a:t>
            </a:r>
          </a:p>
        </p:txBody>
      </p:sp>
      <p:sp>
        <p:nvSpPr>
          <p:cNvPr id="136" name="Shape 136"/>
          <p:cNvSpPr/>
          <p:nvPr>
            <p:ph type="title"/>
          </p:nvPr>
        </p:nvSpPr>
        <p:spPr>
          <a:xfrm>
            <a:off x="533400" y="971550"/>
            <a:ext cx="8450406" cy="781050"/>
          </a:xfrm>
          <a:prstGeom prst="rect">
            <a:avLst/>
          </a:prstGeom>
        </p:spPr>
        <p:txBody>
          <a:bodyPr/>
          <a:lstStyle>
            <a:lvl1pPr>
              <a:defRPr sz="2700"/>
            </a:lvl1pPr>
          </a:lstStyle>
          <a:p>
            <a:pPr/>
            <a:r>
              <a:t>DX12 checklist</a:t>
            </a:r>
          </a:p>
        </p:txBody>
      </p:sp>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 name="Shape 36"/>
          <p:cNvSpPr/>
          <p:nvPr>
            <p:ph type="title"/>
          </p:nvPr>
        </p:nvSpPr>
        <p:spPr>
          <a:xfrm>
            <a:off x="533400" y="971550"/>
            <a:ext cx="8077200" cy="781050"/>
          </a:xfrm>
          <a:prstGeom prst="rect">
            <a:avLst/>
          </a:prstGeom>
        </p:spPr>
        <p:txBody>
          <a:bodyPr/>
          <a:lstStyle/>
          <a:p>
            <a:pPr lvl="1">
              <a:defRPr sz="2700">
                <a:solidFill>
                  <a:srgbClr val="000000"/>
                </a:solidFill>
              </a:defRPr>
            </a:pPr>
            <a:r>
              <a:t>Contents</a:t>
            </a:r>
          </a:p>
        </p:txBody>
      </p:sp>
      <p:sp>
        <p:nvSpPr>
          <p:cNvPr id="37" name="Shape 37"/>
          <p:cNvSpPr/>
          <p:nvPr>
            <p:ph type="body" idx="1"/>
          </p:nvPr>
        </p:nvSpPr>
        <p:spPr>
          <a:xfrm>
            <a:off x="533400" y="1809750"/>
            <a:ext cx="8077200" cy="3198032"/>
          </a:xfrm>
          <a:prstGeom prst="rect">
            <a:avLst/>
          </a:prstGeom>
        </p:spPr>
        <p:txBody>
          <a:bodyPr/>
          <a:lstStyle/>
          <a:p>
            <a:pPr marL="215900" indent="-215900">
              <a:defRPr sz="2200"/>
            </a:pPr>
            <a:r>
              <a:t>Northlight overview</a:t>
            </a:r>
          </a:p>
          <a:p>
            <a:pPr marL="215900" indent="-215900">
              <a:defRPr sz="2200"/>
            </a:pPr>
            <a:r>
              <a:t>DX12 porting checklist</a:t>
            </a:r>
          </a:p>
          <a:p>
            <a:pPr marL="215900" indent="-215900">
              <a:defRPr sz="2200"/>
            </a:pPr>
            <a:r>
              <a:t>Northlight &amp; DX12</a:t>
            </a:r>
          </a:p>
          <a:p>
            <a:pPr lvl="1" marL="719137" indent="-261937">
              <a:defRPr sz="2200"/>
            </a:pPr>
            <a:r>
              <a:t>Resource transitions</a:t>
            </a:r>
          </a:p>
          <a:p>
            <a:pPr lvl="1" marL="719137" indent="-261937">
              <a:defRPr sz="2200"/>
            </a:pPr>
            <a:r>
              <a:t>Drawing</a:t>
            </a:r>
          </a:p>
          <a:p>
            <a:pPr lvl="1" marL="719137" indent="-261937">
              <a:defRPr sz="2200"/>
            </a:pPr>
            <a:r>
              <a:t>Threading</a:t>
            </a:r>
          </a:p>
          <a:p>
            <a:pPr marL="215900" indent="-215900">
              <a:defRPr sz="2200"/>
            </a:pPr>
            <a:r>
              <a:t>Conclusion</a:t>
            </a:r>
          </a:p>
        </p:txBody>
      </p:sp>
    </p:spTree>
  </p:cSld>
  <p:clrMapOvr>
    <a:masterClrMapping/>
  </p:clrMapOvr>
  <p:transition xmlns:p14="http://schemas.microsoft.com/office/powerpoint/2010/main" spd="med" advClick="1" p14:dur="1000"/>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hape 140"/>
          <p:cNvSpPr/>
          <p:nvPr>
            <p:ph type="body" idx="1"/>
          </p:nvPr>
        </p:nvSpPr>
        <p:spPr>
          <a:xfrm>
            <a:off x="533400" y="1809750"/>
            <a:ext cx="5844908" cy="3476822"/>
          </a:xfrm>
          <a:prstGeom prst="rect">
            <a:avLst/>
          </a:prstGeom>
        </p:spPr>
        <p:txBody>
          <a:bodyPr/>
          <a:lstStyle>
            <a:lvl1pPr marL="294105" indent="-294105">
              <a:buClrTx/>
              <a:buSzPct val="100000"/>
              <a:buFontTx/>
              <a:buAutoNum type="arabicPeriod" startAt="7"/>
              <a:defRPr sz="2200"/>
            </a:lvl1pPr>
          </a:lstStyle>
          <a:p>
            <a:pPr/>
            <a:r>
              <a:t>Small resources</a:t>
            </a:r>
          </a:p>
        </p:txBody>
      </p:sp>
      <p:sp>
        <p:nvSpPr>
          <p:cNvPr id="141" name="Shape 141"/>
          <p:cNvSpPr/>
          <p:nvPr/>
        </p:nvSpPr>
        <p:spPr>
          <a:xfrm>
            <a:off x="533400" y="2444130"/>
            <a:ext cx="8632764" cy="268311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20578" indent="-220578">
              <a:spcBef>
                <a:spcPts val="600"/>
              </a:spcBef>
              <a:buSzPct val="100000"/>
              <a:buChar char="•"/>
              <a:defRPr sz="2200"/>
            </a:pPr>
            <a:r>
              <a:t>CreateCommittedResource allocates in 64kB pages</a:t>
            </a:r>
          </a:p>
          <a:p>
            <a:pPr marL="220578" indent="-220578">
              <a:spcBef>
                <a:spcPts val="600"/>
              </a:spcBef>
              <a:buSzPct val="100000"/>
              <a:buChar char="•"/>
              <a:defRPr sz="2200"/>
            </a:pPr>
            <a:r>
              <a:t>Will not fly for small resources</a:t>
            </a:r>
          </a:p>
          <a:p>
            <a:pPr lvl="1" marL="601578" indent="-220578">
              <a:spcBef>
                <a:spcPts val="600"/>
              </a:spcBef>
              <a:buSzPct val="100000"/>
              <a:buChar char="•"/>
              <a:defRPr sz="2200"/>
            </a:pPr>
            <a:r>
              <a:t>Ideally suballocate all resources in defragged heaps</a:t>
            </a:r>
          </a:p>
          <a:p>
            <a:pPr lvl="1" marL="601578" indent="-220578">
              <a:spcBef>
                <a:spcPts val="600"/>
              </a:spcBef>
              <a:buSzPct val="100000"/>
              <a:buChar char="•"/>
              <a:defRPr sz="2200"/>
            </a:pPr>
            <a:r>
              <a:t>Or special-case small resources</a:t>
            </a:r>
          </a:p>
        </p:txBody>
      </p:sp>
      <p:sp>
        <p:nvSpPr>
          <p:cNvPr id="142" name="Shape 142"/>
          <p:cNvSpPr/>
          <p:nvPr>
            <p:ph type="title"/>
          </p:nvPr>
        </p:nvSpPr>
        <p:spPr>
          <a:xfrm>
            <a:off x="533400" y="971550"/>
            <a:ext cx="8450406" cy="781050"/>
          </a:xfrm>
          <a:prstGeom prst="rect">
            <a:avLst/>
          </a:prstGeom>
        </p:spPr>
        <p:txBody>
          <a:bodyPr/>
          <a:lstStyle>
            <a:lvl1pPr>
              <a:defRPr sz="2700"/>
            </a:lvl1pPr>
          </a:lstStyle>
          <a:p>
            <a:pPr/>
            <a:r>
              <a:t>DX12 checklist</a:t>
            </a:r>
          </a:p>
        </p:txBody>
      </p:sp>
    </p:spTree>
  </p:cSld>
  <p:clrMapOvr>
    <a:masterClrMapping/>
  </p:clrMapOvr>
  <p:transition xmlns:p14="http://schemas.microsoft.com/office/powerpoint/2010/main" spd="med" advClick="1" p14:dur="1000"/>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Shape 146"/>
          <p:cNvSpPr/>
          <p:nvPr>
            <p:ph type="body" idx="1"/>
          </p:nvPr>
        </p:nvSpPr>
        <p:spPr>
          <a:xfrm>
            <a:off x="533400" y="1809750"/>
            <a:ext cx="5844908" cy="3476822"/>
          </a:xfrm>
          <a:prstGeom prst="rect">
            <a:avLst/>
          </a:prstGeom>
        </p:spPr>
        <p:txBody>
          <a:bodyPr/>
          <a:lstStyle>
            <a:lvl1pPr marL="294105" indent="-294105">
              <a:buClrTx/>
              <a:buSzPct val="100000"/>
              <a:buFontTx/>
              <a:buAutoNum type="arabicPeriod" startAt="8"/>
              <a:defRPr sz="2200"/>
            </a:lvl1pPr>
          </a:lstStyle>
          <a:p>
            <a:pPr/>
            <a:r>
              <a:t>GenerateMips</a:t>
            </a:r>
          </a:p>
        </p:txBody>
      </p:sp>
      <p:sp>
        <p:nvSpPr>
          <p:cNvPr id="147" name="Shape 147"/>
          <p:cNvSpPr/>
          <p:nvPr/>
        </p:nvSpPr>
        <p:spPr>
          <a:xfrm>
            <a:off x="533400" y="2444130"/>
            <a:ext cx="8632764" cy="268311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20578" indent="-220578">
              <a:spcBef>
                <a:spcPts val="600"/>
              </a:spcBef>
              <a:buSzPct val="100000"/>
              <a:buChar char="•"/>
              <a:defRPr sz="2200"/>
            </a:pPr>
            <a:r>
              <a:t>No such thing in DX12</a:t>
            </a:r>
          </a:p>
          <a:p>
            <a:pPr marL="220578" indent="-220578">
              <a:spcBef>
                <a:spcPts val="600"/>
              </a:spcBef>
              <a:buSzPct val="100000"/>
              <a:buChar char="•"/>
              <a:defRPr sz="2200"/>
            </a:pPr>
            <a:r>
              <a:t>Write e.g. a compute shader for it</a:t>
            </a:r>
          </a:p>
          <a:p>
            <a:pPr lvl="1" marL="601578" indent="-220578">
              <a:spcBef>
                <a:spcPts val="600"/>
              </a:spcBef>
              <a:buSzPct val="100000"/>
              <a:buChar char="•"/>
              <a:defRPr sz="2200"/>
            </a:pPr>
            <a:r>
              <a:t>We found manual implementations to outperform DX11</a:t>
            </a:r>
          </a:p>
          <a:p>
            <a:pPr lvl="1" marL="601578" indent="-220578">
              <a:spcBef>
                <a:spcPts val="600"/>
              </a:spcBef>
              <a:buSzPct val="100000"/>
              <a:buChar char="•"/>
              <a:defRPr sz="2200"/>
            </a:pPr>
            <a:r>
              <a:t>But need to handle many different cases </a:t>
            </a:r>
            <a:br/>
            <a:r>
              <a:t>(2D/3D/arrays/color spaces)</a:t>
            </a:r>
          </a:p>
        </p:txBody>
      </p:sp>
      <p:sp>
        <p:nvSpPr>
          <p:cNvPr id="148" name="Shape 148"/>
          <p:cNvSpPr/>
          <p:nvPr>
            <p:ph type="title"/>
          </p:nvPr>
        </p:nvSpPr>
        <p:spPr>
          <a:xfrm>
            <a:off x="533400" y="971550"/>
            <a:ext cx="8450406" cy="781050"/>
          </a:xfrm>
          <a:prstGeom prst="rect">
            <a:avLst/>
          </a:prstGeom>
        </p:spPr>
        <p:txBody>
          <a:bodyPr/>
          <a:lstStyle>
            <a:lvl1pPr>
              <a:defRPr sz="2700"/>
            </a:lvl1pPr>
          </a:lstStyle>
          <a:p>
            <a:pPr/>
            <a:r>
              <a:t>DX12 checklist</a:t>
            </a:r>
          </a:p>
        </p:txBody>
      </p:sp>
    </p:spTree>
  </p:cSld>
  <p:clrMapOvr>
    <a:masterClrMapping/>
  </p:clrMapOvr>
  <p:transition xmlns:p14="http://schemas.microsoft.com/office/powerpoint/2010/main" spd="med" advClick="1" p14:dur="1000"/>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2" name="Shape 152"/>
          <p:cNvSpPr/>
          <p:nvPr>
            <p:ph type="body" idx="1"/>
          </p:nvPr>
        </p:nvSpPr>
        <p:spPr>
          <a:xfrm>
            <a:off x="533400" y="1809750"/>
            <a:ext cx="5844908" cy="3476822"/>
          </a:xfrm>
          <a:prstGeom prst="rect">
            <a:avLst/>
          </a:prstGeom>
        </p:spPr>
        <p:txBody>
          <a:bodyPr/>
          <a:lstStyle>
            <a:lvl1pPr marL="294105" indent="-294105">
              <a:buClrTx/>
              <a:buSzPct val="100000"/>
              <a:buFontTx/>
              <a:buAutoNum type="arabicPeriod" startAt="9"/>
              <a:defRPr sz="2200"/>
            </a:lvl1pPr>
          </a:lstStyle>
          <a:p>
            <a:pPr/>
            <a:r>
              <a:t>Null resources</a:t>
            </a:r>
          </a:p>
        </p:txBody>
      </p:sp>
      <p:sp>
        <p:nvSpPr>
          <p:cNvPr id="153" name="Shape 153"/>
          <p:cNvSpPr/>
          <p:nvPr/>
        </p:nvSpPr>
        <p:spPr>
          <a:xfrm>
            <a:off x="533400" y="2444130"/>
            <a:ext cx="8632764" cy="268311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20578" indent="-220578">
              <a:spcBef>
                <a:spcPts val="600"/>
              </a:spcBef>
              <a:buSzPct val="100000"/>
              <a:buChar char="•"/>
              <a:defRPr sz="2200"/>
            </a:pPr>
            <a:r>
              <a:t>Can’t just bind nullptr anymore</a:t>
            </a:r>
          </a:p>
          <a:p>
            <a:pPr marL="220578" indent="-220578">
              <a:spcBef>
                <a:spcPts val="600"/>
              </a:spcBef>
              <a:buSzPct val="100000"/>
              <a:buChar char="•"/>
              <a:defRPr sz="2200"/>
            </a:pPr>
            <a:r>
              <a:t>Need to have null resources for 1D/2D/3D textures, buffers, UAV textures/buffers, CBVs, samplers</a:t>
            </a:r>
          </a:p>
          <a:p>
            <a:pPr lvl="1" marL="601578" indent="-220578">
              <a:spcBef>
                <a:spcPts val="600"/>
              </a:spcBef>
              <a:buSzPct val="100000"/>
              <a:buChar char="•"/>
              <a:defRPr sz="2200"/>
            </a:pPr>
            <a:r>
              <a:t>Might have to lift null binding higher up in your abstractions to know the type</a:t>
            </a:r>
          </a:p>
        </p:txBody>
      </p:sp>
      <p:sp>
        <p:nvSpPr>
          <p:cNvPr id="154" name="Shape 154"/>
          <p:cNvSpPr/>
          <p:nvPr>
            <p:ph type="title"/>
          </p:nvPr>
        </p:nvSpPr>
        <p:spPr>
          <a:xfrm>
            <a:off x="533400" y="971550"/>
            <a:ext cx="8450406" cy="781050"/>
          </a:xfrm>
          <a:prstGeom prst="rect">
            <a:avLst/>
          </a:prstGeom>
        </p:spPr>
        <p:txBody>
          <a:bodyPr/>
          <a:lstStyle>
            <a:lvl1pPr>
              <a:defRPr sz="2700"/>
            </a:lvl1pPr>
          </a:lstStyle>
          <a:p>
            <a:pPr/>
            <a:r>
              <a:t>DX12 checklist</a:t>
            </a:r>
          </a:p>
        </p:txBody>
      </p:sp>
    </p:spTree>
  </p:cSld>
  <p:clrMapOvr>
    <a:masterClrMapping/>
  </p:clrMapOvr>
  <p:transition xmlns:p14="http://schemas.microsoft.com/office/powerpoint/2010/main" spd="med" advClick="1" p14:dur="1000"/>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 name="Shape 158"/>
          <p:cNvSpPr/>
          <p:nvPr>
            <p:ph type="body" idx="1"/>
          </p:nvPr>
        </p:nvSpPr>
        <p:spPr>
          <a:xfrm>
            <a:off x="533400" y="1809750"/>
            <a:ext cx="5844908" cy="3476822"/>
          </a:xfrm>
          <a:prstGeom prst="rect">
            <a:avLst/>
          </a:prstGeom>
        </p:spPr>
        <p:txBody>
          <a:bodyPr/>
          <a:lstStyle>
            <a:lvl1pPr marL="294105" indent="-294105">
              <a:buClrTx/>
              <a:buSzPct val="100000"/>
              <a:buFontTx/>
              <a:buAutoNum type="arabicPeriod" startAt="10"/>
              <a:defRPr sz="2200"/>
            </a:lvl1pPr>
          </a:lstStyle>
          <a:p>
            <a:pPr/>
            <a:r>
              <a:t>Counted/Append buffers</a:t>
            </a:r>
          </a:p>
        </p:txBody>
      </p:sp>
      <p:sp>
        <p:nvSpPr>
          <p:cNvPr id="159" name="Shape 159"/>
          <p:cNvSpPr/>
          <p:nvPr/>
        </p:nvSpPr>
        <p:spPr>
          <a:xfrm>
            <a:off x="533400" y="2444130"/>
            <a:ext cx="8632764" cy="268311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20578" indent="-220578">
              <a:spcBef>
                <a:spcPts val="600"/>
              </a:spcBef>
              <a:buSzPct val="100000"/>
              <a:buChar char="•"/>
              <a:defRPr sz="2200"/>
            </a:pPr>
            <a:r>
              <a:t>No such thing in DX12</a:t>
            </a:r>
          </a:p>
          <a:p>
            <a:pPr marL="220578" indent="-220578">
              <a:spcBef>
                <a:spcPts val="600"/>
              </a:spcBef>
              <a:buSzPct val="100000"/>
              <a:buChar char="•"/>
              <a:defRPr sz="2200"/>
            </a:pPr>
            <a:r>
              <a:t>Have a separate count buffer that you atomic increment</a:t>
            </a:r>
          </a:p>
        </p:txBody>
      </p:sp>
      <p:sp>
        <p:nvSpPr>
          <p:cNvPr id="160" name="Shape 160"/>
          <p:cNvSpPr/>
          <p:nvPr>
            <p:ph type="title"/>
          </p:nvPr>
        </p:nvSpPr>
        <p:spPr>
          <a:xfrm>
            <a:off x="533400" y="971550"/>
            <a:ext cx="8450406" cy="781050"/>
          </a:xfrm>
          <a:prstGeom prst="rect">
            <a:avLst/>
          </a:prstGeom>
        </p:spPr>
        <p:txBody>
          <a:bodyPr/>
          <a:lstStyle>
            <a:lvl1pPr>
              <a:defRPr sz="2700"/>
            </a:lvl1pPr>
          </a:lstStyle>
          <a:p>
            <a:pPr/>
            <a:r>
              <a:t>DX12 checklist</a:t>
            </a:r>
          </a:p>
        </p:txBody>
      </p:sp>
    </p:spTree>
  </p:cSld>
  <p:clrMapOvr>
    <a:masterClrMapping/>
  </p:clrMapOvr>
  <p:transition xmlns:p14="http://schemas.microsoft.com/office/powerpoint/2010/main" spd="med" advClick="1" p14:dur="1000"/>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 name="Shape 164"/>
          <p:cNvSpPr/>
          <p:nvPr>
            <p:ph type="body" idx="1"/>
          </p:nvPr>
        </p:nvSpPr>
        <p:spPr>
          <a:xfrm>
            <a:off x="533400" y="1809750"/>
            <a:ext cx="5844908" cy="3476822"/>
          </a:xfrm>
          <a:prstGeom prst="rect">
            <a:avLst/>
          </a:prstGeom>
        </p:spPr>
        <p:txBody>
          <a:bodyPr/>
          <a:lstStyle>
            <a:lvl1pPr marL="294105" indent="-294105">
              <a:buClrTx/>
              <a:buSzPct val="100000"/>
              <a:buFontTx/>
              <a:buAutoNum type="arabicPeriod" startAt="11"/>
              <a:defRPr sz="2200"/>
            </a:lvl1pPr>
          </a:lstStyle>
          <a:p>
            <a:pPr/>
            <a:r>
              <a:t>Queries</a:t>
            </a:r>
          </a:p>
        </p:txBody>
      </p:sp>
      <p:sp>
        <p:nvSpPr>
          <p:cNvPr id="165" name="Shape 165"/>
          <p:cNvSpPr/>
          <p:nvPr/>
        </p:nvSpPr>
        <p:spPr>
          <a:xfrm>
            <a:off x="533400" y="2444130"/>
            <a:ext cx="8632764" cy="268311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20578" indent="-220578">
              <a:spcBef>
                <a:spcPts val="600"/>
              </a:spcBef>
              <a:buSzPct val="100000"/>
              <a:buChar char="•"/>
              <a:defRPr sz="2200"/>
            </a:pPr>
            <a:r>
              <a:t>Yet another easy-to-forget aspect that needs attention</a:t>
            </a:r>
          </a:p>
          <a:p>
            <a:pPr marL="220578" indent="-220578">
              <a:spcBef>
                <a:spcPts val="600"/>
              </a:spcBef>
              <a:buSzPct val="100000"/>
              <a:buChar char="•"/>
              <a:defRPr sz="2200"/>
            </a:pPr>
            <a:r>
              <a:t>Manage/rotate query heaps</a:t>
            </a:r>
          </a:p>
          <a:p>
            <a:pPr marL="220578" indent="-220578">
              <a:spcBef>
                <a:spcPts val="600"/>
              </a:spcBef>
              <a:buSzPct val="100000"/>
              <a:buChar char="•"/>
              <a:defRPr sz="2200"/>
            </a:pPr>
            <a:r>
              <a:t>Consolidate resolves</a:t>
            </a:r>
          </a:p>
          <a:p>
            <a:pPr marL="220578" indent="-220578">
              <a:spcBef>
                <a:spcPts val="600"/>
              </a:spcBef>
              <a:buSzPct val="100000"/>
              <a:buChar char="•"/>
              <a:defRPr sz="2200"/>
            </a:pPr>
            <a:r>
              <a:t>Read back in full heaps</a:t>
            </a:r>
          </a:p>
        </p:txBody>
      </p:sp>
      <p:sp>
        <p:nvSpPr>
          <p:cNvPr id="166" name="Shape 166"/>
          <p:cNvSpPr/>
          <p:nvPr>
            <p:ph type="title"/>
          </p:nvPr>
        </p:nvSpPr>
        <p:spPr>
          <a:xfrm>
            <a:off x="533400" y="971550"/>
            <a:ext cx="8450406" cy="781050"/>
          </a:xfrm>
          <a:prstGeom prst="rect">
            <a:avLst/>
          </a:prstGeom>
        </p:spPr>
        <p:txBody>
          <a:bodyPr/>
          <a:lstStyle>
            <a:lvl1pPr>
              <a:defRPr sz="2700"/>
            </a:lvl1pPr>
          </a:lstStyle>
          <a:p>
            <a:pPr/>
            <a:r>
              <a:t>DX12 checklist</a:t>
            </a:r>
          </a:p>
        </p:txBody>
      </p:sp>
    </p:spTree>
  </p:cSld>
  <p:clrMapOvr>
    <a:masterClrMapping/>
  </p:clrMapOvr>
  <p:transition xmlns:p14="http://schemas.microsoft.com/office/powerpoint/2010/main" spd="med" advClick="1" p14:dur="1000"/>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0" name="Shape 170"/>
          <p:cNvSpPr/>
          <p:nvPr>
            <p:ph type="title"/>
          </p:nvPr>
        </p:nvSpPr>
        <p:spPr>
          <a:xfrm>
            <a:off x="533400" y="971550"/>
            <a:ext cx="8077200" cy="781050"/>
          </a:xfrm>
          <a:prstGeom prst="rect">
            <a:avLst/>
          </a:prstGeom>
        </p:spPr>
        <p:txBody>
          <a:bodyPr/>
          <a:lstStyle>
            <a:lvl1pPr>
              <a:defRPr sz="2700"/>
            </a:lvl1pPr>
          </a:lstStyle>
          <a:p>
            <a:pPr/>
            <a:r>
              <a:t>DX11 to DX12</a:t>
            </a:r>
          </a:p>
        </p:txBody>
      </p:sp>
      <p:sp>
        <p:nvSpPr>
          <p:cNvPr id="171" name="Shape 171"/>
          <p:cNvSpPr/>
          <p:nvPr>
            <p:ph type="body" idx="1"/>
          </p:nvPr>
        </p:nvSpPr>
        <p:spPr>
          <a:xfrm>
            <a:off x="533400" y="1809750"/>
            <a:ext cx="8077200" cy="2743200"/>
          </a:xfrm>
          <a:prstGeom prst="rect">
            <a:avLst/>
          </a:prstGeom>
        </p:spPr>
        <p:txBody>
          <a:bodyPr/>
          <a:lstStyle/>
          <a:p>
            <a:pPr marL="215900" indent="-215900">
              <a:defRPr sz="2200"/>
            </a:pPr>
            <a:r>
              <a:t>You’re the driver now</a:t>
            </a:r>
          </a:p>
          <a:p>
            <a:pPr marL="215900" indent="-215900">
              <a:defRPr sz="2200"/>
            </a:pPr>
            <a:r>
              <a:t>Be mindful of memory usage &amp; performance</a:t>
            </a:r>
          </a:p>
          <a:p>
            <a:pPr marL="215900" indent="-215900">
              <a:defRPr sz="2200"/>
            </a:pPr>
            <a:r>
              <a:t>Focus optimizations on bottlenecks</a:t>
            </a:r>
          </a:p>
          <a:p>
            <a:pPr marL="215900" indent="-215900">
              <a:defRPr sz="2200"/>
            </a:pPr>
            <a:r>
              <a:t>Think in separate CPU &amp; GPU timelines</a:t>
            </a:r>
          </a:p>
        </p:txBody>
      </p:sp>
    </p:spTree>
  </p:cSld>
  <p:clrMapOvr>
    <a:masterClrMapping/>
  </p:clrMapOvr>
  <p:transition xmlns:p14="http://schemas.microsoft.com/office/powerpoint/2010/main" spd="med" advClick="1" p14:dur="1000"/>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5" name="Shape 175"/>
          <p:cNvSpPr/>
          <p:nvPr>
            <p:ph type="title"/>
          </p:nvPr>
        </p:nvSpPr>
        <p:spPr>
          <a:xfrm>
            <a:off x="533400" y="971550"/>
            <a:ext cx="8077200" cy="781050"/>
          </a:xfrm>
          <a:prstGeom prst="rect">
            <a:avLst/>
          </a:prstGeom>
        </p:spPr>
        <p:txBody>
          <a:bodyPr/>
          <a:lstStyle/>
          <a:p>
            <a:pPr lvl="1">
              <a:defRPr sz="2700">
                <a:solidFill>
                  <a:srgbClr val="000000"/>
                </a:solidFill>
              </a:defRPr>
            </a:pPr>
            <a:r>
              <a:t>Northlight &amp; DX12</a:t>
            </a:r>
          </a:p>
        </p:txBody>
      </p:sp>
      <p:sp>
        <p:nvSpPr>
          <p:cNvPr id="176" name="Shape 176"/>
          <p:cNvSpPr/>
          <p:nvPr>
            <p:ph type="body" idx="1"/>
          </p:nvPr>
        </p:nvSpPr>
        <p:spPr>
          <a:xfrm>
            <a:off x="533400" y="1809750"/>
            <a:ext cx="8077200" cy="2743200"/>
          </a:xfrm>
          <a:prstGeom prst="rect">
            <a:avLst/>
          </a:prstGeom>
        </p:spPr>
        <p:txBody>
          <a:bodyPr/>
          <a:lstStyle/>
          <a:p>
            <a:pPr marL="0" indent="0"/>
          </a:p>
        </p:txBody>
      </p:sp>
    </p:spTree>
  </p:cSld>
  <p:clrMapOvr>
    <a:masterClrMapping/>
  </p:clrMapOvr>
  <p:transition xmlns:p14="http://schemas.microsoft.com/office/powerpoint/2010/main" spd="med" advClick="1" p14:dur="1000"/>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0" name="Shape 180"/>
          <p:cNvSpPr/>
          <p:nvPr>
            <p:ph type="title"/>
          </p:nvPr>
        </p:nvSpPr>
        <p:spPr>
          <a:xfrm>
            <a:off x="533400" y="971550"/>
            <a:ext cx="8077200" cy="781050"/>
          </a:xfrm>
          <a:prstGeom prst="rect">
            <a:avLst/>
          </a:prstGeom>
        </p:spPr>
        <p:txBody>
          <a:bodyPr/>
          <a:lstStyle/>
          <a:p>
            <a:pPr lvl="1">
              <a:defRPr sz="2700">
                <a:solidFill>
                  <a:srgbClr val="000000"/>
                </a:solidFill>
              </a:defRPr>
            </a:pPr>
            <a:r>
              <a:t>Northlight &amp; DX12</a:t>
            </a:r>
          </a:p>
        </p:txBody>
      </p:sp>
      <p:sp>
        <p:nvSpPr>
          <p:cNvPr id="181" name="Shape 181"/>
          <p:cNvSpPr/>
          <p:nvPr>
            <p:ph type="body" idx="1"/>
          </p:nvPr>
        </p:nvSpPr>
        <p:spPr>
          <a:xfrm>
            <a:off x="533400" y="1809750"/>
            <a:ext cx="8077200" cy="2743200"/>
          </a:xfrm>
          <a:prstGeom prst="rect">
            <a:avLst/>
          </a:prstGeom>
        </p:spPr>
        <p:txBody>
          <a:bodyPr/>
          <a:lstStyle/>
          <a:p>
            <a:pPr marL="215900" indent="-215900">
              <a:defRPr sz="2200"/>
            </a:pPr>
            <a:r>
              <a:t>DX12 alongside DX11 path</a:t>
            </a:r>
          </a:p>
          <a:p>
            <a:pPr marL="215900" indent="-215900">
              <a:defRPr sz="2200"/>
            </a:pPr>
            <a:r>
              <a:t>Went XBox One first</a:t>
            </a:r>
          </a:p>
        </p:txBody>
      </p:sp>
    </p:spTree>
  </p:cSld>
  <p:clrMapOvr>
    <a:masterClrMapping/>
  </p:clrMapOvr>
  <p:transition xmlns:p14="http://schemas.microsoft.com/office/powerpoint/2010/main" spd="med" advClick="1" p14:dur="1000"/>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 name="Shape 185"/>
          <p:cNvSpPr/>
          <p:nvPr>
            <p:ph type="title"/>
          </p:nvPr>
        </p:nvSpPr>
        <p:spPr>
          <a:xfrm>
            <a:off x="533400" y="971550"/>
            <a:ext cx="8077200" cy="781050"/>
          </a:xfrm>
          <a:prstGeom prst="rect">
            <a:avLst/>
          </a:prstGeom>
        </p:spPr>
        <p:txBody>
          <a:bodyPr/>
          <a:lstStyle>
            <a:lvl1pPr>
              <a:defRPr sz="2700"/>
            </a:lvl1pPr>
          </a:lstStyle>
          <a:p>
            <a:pPr/>
            <a:r>
              <a:t>Northlight &amp; DX12 / ResourceBarriers</a:t>
            </a:r>
          </a:p>
        </p:txBody>
      </p:sp>
    </p:spTree>
  </p:cSld>
  <p:clrMapOvr>
    <a:masterClrMapping/>
  </p:clrMapOvr>
  <p:transition xmlns:p14="http://schemas.microsoft.com/office/powerpoint/2010/main" spd="med" advClick="1" p14:dur="1000"/>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7" name="Shape 187"/>
          <p:cNvSpPr/>
          <p:nvPr>
            <p:ph type="title"/>
          </p:nvPr>
        </p:nvSpPr>
        <p:spPr>
          <a:xfrm>
            <a:off x="533400" y="971550"/>
            <a:ext cx="8077200" cy="781050"/>
          </a:xfrm>
          <a:prstGeom prst="rect">
            <a:avLst/>
          </a:prstGeom>
        </p:spPr>
        <p:txBody>
          <a:bodyPr/>
          <a:lstStyle>
            <a:lvl1pPr>
              <a:defRPr sz="2700"/>
            </a:lvl1pPr>
          </a:lstStyle>
          <a:p>
            <a:pPr/>
            <a:r>
              <a:t>Northlight &amp; DX12 / ResourceBarriers</a:t>
            </a:r>
          </a:p>
        </p:txBody>
      </p:sp>
      <p:sp>
        <p:nvSpPr>
          <p:cNvPr id="188" name="Shape 188"/>
          <p:cNvSpPr/>
          <p:nvPr>
            <p:ph type="body" idx="1"/>
          </p:nvPr>
        </p:nvSpPr>
        <p:spPr>
          <a:xfrm>
            <a:off x="533400" y="1809750"/>
            <a:ext cx="8523062" cy="3186655"/>
          </a:xfrm>
          <a:prstGeom prst="rect">
            <a:avLst/>
          </a:prstGeom>
        </p:spPr>
        <p:txBody>
          <a:bodyPr/>
          <a:lstStyle/>
          <a:p>
            <a:pPr marL="215900" indent="-215900">
              <a:defRPr sz="2200"/>
            </a:pPr>
            <a:r>
              <a:t>Do resource transitions automatically in main thread:</a:t>
            </a:r>
          </a:p>
          <a:p>
            <a:pPr lvl="1" marL="719137" indent="-261937">
              <a:defRPr sz="2200"/>
            </a:pPr>
            <a:r>
              <a:t>When binding RT</a:t>
            </a:r>
          </a:p>
          <a:p>
            <a:pPr lvl="1" marL="719137" indent="-261937">
              <a:defRPr sz="2200"/>
            </a:pPr>
            <a:r>
              <a:t>Setting resources in descriptor tables</a:t>
            </a:r>
          </a:p>
          <a:p>
            <a:pPr lvl="1" marL="719137" indent="-261937">
              <a:defRPr sz="2200"/>
            </a:pPr>
            <a:r>
              <a:t>Copying</a:t>
            </a:r>
          </a:p>
          <a:p>
            <a:pPr marL="215900" indent="-215900">
              <a:defRPr sz="2200"/>
            </a:pPr>
            <a:r>
              <a:t>Other async render threads aren’t allowed to transition</a:t>
            </a:r>
          </a:p>
          <a:p>
            <a:pPr lvl="1" marL="719137" indent="-261937">
              <a:defRPr sz="2200"/>
            </a:pPr>
            <a:r>
              <a:t>Manually make sure resources (mainly the RT) are in their correct state before executing the command list</a:t>
            </a:r>
          </a:p>
        </p:txBody>
      </p:sp>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 name="Shape 41"/>
          <p:cNvSpPr/>
          <p:nvPr>
            <p:ph type="title"/>
          </p:nvPr>
        </p:nvSpPr>
        <p:spPr>
          <a:xfrm>
            <a:off x="533400" y="971550"/>
            <a:ext cx="8077200" cy="781050"/>
          </a:xfrm>
          <a:prstGeom prst="rect">
            <a:avLst/>
          </a:prstGeom>
        </p:spPr>
        <p:txBody>
          <a:bodyPr/>
          <a:lstStyle>
            <a:lvl1pPr>
              <a:defRPr sz="2700"/>
            </a:lvl1pPr>
          </a:lstStyle>
          <a:p>
            <a:pPr/>
            <a:r>
              <a:t>Northlight</a:t>
            </a:r>
          </a:p>
        </p:txBody>
      </p:sp>
      <p:sp>
        <p:nvSpPr>
          <p:cNvPr id="42" name="Shape 42"/>
          <p:cNvSpPr/>
          <p:nvPr>
            <p:ph type="body" idx="1"/>
          </p:nvPr>
        </p:nvSpPr>
        <p:spPr>
          <a:xfrm>
            <a:off x="533400" y="1809750"/>
            <a:ext cx="8077200" cy="2743200"/>
          </a:xfrm>
          <a:prstGeom prst="rect">
            <a:avLst/>
          </a:prstGeom>
        </p:spPr>
        <p:txBody>
          <a:bodyPr/>
          <a:lstStyle/>
          <a:p>
            <a:pPr marL="215900" indent="-215900">
              <a:defRPr sz="2200"/>
            </a:pPr>
            <a:r>
              <a:t>Northlight is Remedy’s in-house engine</a:t>
            </a:r>
          </a:p>
          <a:p>
            <a:pPr marL="215900" indent="-215900">
              <a:defRPr sz="2200"/>
            </a:pPr>
            <a:r>
              <a:t>Origins in Alan Wake</a:t>
            </a:r>
          </a:p>
          <a:p>
            <a:pPr marL="215900" indent="-215900">
              <a:defRPr sz="2200"/>
            </a:pPr>
            <a:r>
              <a:t>Now used in Quantum Break</a:t>
            </a:r>
          </a:p>
        </p:txBody>
      </p:sp>
    </p:spTree>
  </p:cSld>
  <p:clrMapOvr>
    <a:masterClrMapping/>
  </p:clrMapOvr>
  <p:transition xmlns:p14="http://schemas.microsoft.com/office/powerpoint/2010/main" spd="med" advClick="1" p14:dur="1000"/>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2" name="Shape 192"/>
          <p:cNvSpPr/>
          <p:nvPr>
            <p:ph type="title"/>
          </p:nvPr>
        </p:nvSpPr>
        <p:spPr>
          <a:xfrm>
            <a:off x="533400" y="971550"/>
            <a:ext cx="8077200" cy="781050"/>
          </a:xfrm>
          <a:prstGeom prst="rect">
            <a:avLst/>
          </a:prstGeom>
        </p:spPr>
        <p:txBody>
          <a:bodyPr/>
          <a:lstStyle>
            <a:lvl1pPr>
              <a:defRPr sz="2700"/>
            </a:lvl1pPr>
          </a:lstStyle>
          <a:p>
            <a:pPr/>
            <a:r>
              <a:t>Northlight &amp; DX12 / ResourceBarriers</a:t>
            </a:r>
          </a:p>
        </p:txBody>
      </p:sp>
      <p:sp>
        <p:nvSpPr>
          <p:cNvPr id="193" name="Shape 193"/>
          <p:cNvSpPr/>
          <p:nvPr>
            <p:ph type="body" idx="1"/>
          </p:nvPr>
        </p:nvSpPr>
        <p:spPr>
          <a:xfrm>
            <a:off x="533400" y="1809750"/>
            <a:ext cx="8523062" cy="3186655"/>
          </a:xfrm>
          <a:prstGeom prst="rect">
            <a:avLst/>
          </a:prstGeom>
        </p:spPr>
        <p:txBody>
          <a:bodyPr/>
          <a:lstStyle/>
          <a:p>
            <a:pPr marL="215900" indent="-215900">
              <a:defRPr sz="2200"/>
            </a:pPr>
            <a:r>
              <a:t>Spamming them unnecessarily might kill your GPU perf</a:t>
            </a:r>
          </a:p>
          <a:p>
            <a:pPr lvl="1" marL="673100" indent="-215900">
              <a:defRPr sz="2200"/>
            </a:pPr>
            <a:r>
              <a:t>Depends on HW</a:t>
            </a:r>
          </a:p>
          <a:p>
            <a:pPr marL="215900" indent="-215900">
              <a:defRPr sz="2200"/>
            </a:pPr>
            <a:r>
              <a:t>Use UAV barriers only when necessary, they force GPU to go idle in between dispatches (DX11 style) </a:t>
            </a:r>
          </a:p>
        </p:txBody>
      </p:sp>
    </p:spTree>
  </p:cSld>
  <p:clrMapOvr>
    <a:masterClrMapping/>
  </p:clrMapOvr>
  <p:transition xmlns:p14="http://schemas.microsoft.com/office/powerpoint/2010/main" spd="med" advClick="1" p14:dur="1000"/>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 name="Shape 197"/>
          <p:cNvSpPr/>
          <p:nvPr>
            <p:ph type="title"/>
          </p:nvPr>
        </p:nvSpPr>
        <p:spPr>
          <a:xfrm>
            <a:off x="533400" y="971550"/>
            <a:ext cx="8077200" cy="781050"/>
          </a:xfrm>
          <a:prstGeom prst="rect">
            <a:avLst/>
          </a:prstGeom>
        </p:spPr>
        <p:txBody>
          <a:bodyPr/>
          <a:lstStyle>
            <a:lvl1pPr>
              <a:defRPr sz="2700"/>
            </a:lvl1pPr>
          </a:lstStyle>
          <a:p>
            <a:pPr/>
            <a:r>
              <a:t>Northlight &amp; DX12 / Drawing</a:t>
            </a:r>
          </a:p>
        </p:txBody>
      </p:sp>
    </p:spTree>
  </p:cSld>
  <p:clrMapOvr>
    <a:masterClrMapping/>
  </p:clrMapOvr>
  <p:transition xmlns:p14="http://schemas.microsoft.com/office/powerpoint/2010/main" spd="med" advClick="1" p14:dur="1000"/>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9" name="Shape 199"/>
          <p:cNvSpPr/>
          <p:nvPr>
            <p:ph type="title"/>
          </p:nvPr>
        </p:nvSpPr>
        <p:spPr>
          <a:xfrm>
            <a:off x="533400" y="971550"/>
            <a:ext cx="8077200" cy="781050"/>
          </a:xfrm>
          <a:prstGeom prst="rect">
            <a:avLst/>
          </a:prstGeom>
        </p:spPr>
        <p:txBody>
          <a:bodyPr/>
          <a:lstStyle>
            <a:lvl1pPr>
              <a:defRPr sz="2700"/>
            </a:lvl1pPr>
          </a:lstStyle>
          <a:p>
            <a:pPr/>
            <a:r>
              <a:t>Northlight &amp; DX12 / Drawing</a:t>
            </a:r>
          </a:p>
        </p:txBody>
      </p:sp>
      <p:sp>
        <p:nvSpPr>
          <p:cNvPr id="200" name="Shape 200"/>
          <p:cNvSpPr/>
          <p:nvPr>
            <p:ph type="body" idx="1"/>
          </p:nvPr>
        </p:nvSpPr>
        <p:spPr>
          <a:xfrm>
            <a:off x="533400" y="1809750"/>
            <a:ext cx="8077200" cy="2743200"/>
          </a:xfrm>
          <a:prstGeom prst="rect">
            <a:avLst/>
          </a:prstGeom>
        </p:spPr>
        <p:txBody>
          <a:bodyPr/>
          <a:lstStyle/>
          <a:p>
            <a:pPr marL="209422" indent="-209422" defTabSz="886968">
              <a:defRPr sz="2134"/>
            </a:pPr>
            <a:r>
              <a:t>Traverse your draws, catch DX11-style Set* calls</a:t>
            </a:r>
          </a:p>
          <a:p>
            <a:pPr marL="209422" indent="-209422" defTabSz="886968">
              <a:defRPr sz="2134"/>
            </a:pPr>
            <a:r>
              <a:t>Keep track of previous values</a:t>
            </a:r>
          </a:p>
          <a:p>
            <a:pPr marL="209422" indent="-209422" defTabSz="886968">
              <a:defRPr sz="2134"/>
            </a:pPr>
            <a:r>
              <a:t>If PSO changed, mark it dirty</a:t>
            </a:r>
          </a:p>
          <a:p>
            <a:pPr lvl="1" marL="697563" indent="-254079" defTabSz="886968">
              <a:defRPr sz="2134"/>
            </a:pPr>
            <a:r>
              <a:t>Hash at draw if dirty, fetch PSO from map</a:t>
            </a:r>
          </a:p>
          <a:p>
            <a:pPr marL="209422" indent="-209422" defTabSz="886968">
              <a:defRPr sz="2134"/>
            </a:pPr>
            <a:r>
              <a:t>Set Index/Vertex buffers, RT/DS and descriptor heaps only if changed</a:t>
            </a:r>
          </a:p>
          <a:p>
            <a:pPr lvl="1" marL="697563" indent="-254079" defTabSz="886968">
              <a:defRPr sz="2134"/>
            </a:pPr>
            <a:r>
              <a:t>Sets are cheap on CPU but cause HW context rolls</a:t>
            </a:r>
          </a:p>
        </p:txBody>
      </p:sp>
    </p:spTree>
  </p:cSld>
  <p:clrMapOvr>
    <a:masterClrMapping/>
  </p:clrMapOvr>
  <p:transition xmlns:p14="http://schemas.microsoft.com/office/powerpoint/2010/main" spd="med" advClick="1" p14:dur="1000"/>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4" name="Shape 204"/>
          <p:cNvSpPr/>
          <p:nvPr>
            <p:ph type="title"/>
          </p:nvPr>
        </p:nvSpPr>
        <p:spPr>
          <a:xfrm>
            <a:off x="533400" y="971550"/>
            <a:ext cx="8077200" cy="781050"/>
          </a:xfrm>
          <a:prstGeom prst="rect">
            <a:avLst/>
          </a:prstGeom>
        </p:spPr>
        <p:txBody>
          <a:bodyPr/>
          <a:lstStyle>
            <a:lvl1pPr>
              <a:defRPr sz="2700"/>
            </a:lvl1pPr>
          </a:lstStyle>
          <a:p>
            <a:pPr/>
            <a:r>
              <a:t>Northlight &amp; DX12 / Drawing</a:t>
            </a:r>
          </a:p>
        </p:txBody>
      </p:sp>
      <p:sp>
        <p:nvSpPr>
          <p:cNvPr id="205" name="Shape 205"/>
          <p:cNvSpPr/>
          <p:nvPr>
            <p:ph type="body" idx="1"/>
          </p:nvPr>
        </p:nvSpPr>
        <p:spPr>
          <a:xfrm>
            <a:off x="533400" y="1809750"/>
            <a:ext cx="8331562" cy="2743200"/>
          </a:xfrm>
          <a:prstGeom prst="rect">
            <a:avLst/>
          </a:prstGeom>
        </p:spPr>
        <p:txBody>
          <a:bodyPr/>
          <a:lstStyle/>
          <a:p>
            <a:pPr marL="215900" indent="-215900">
              <a:defRPr sz="2200"/>
            </a:pPr>
            <a:r>
              <a:t>PSOs are read-only, bind and forget</a:t>
            </a:r>
          </a:p>
          <a:p>
            <a:pPr marL="215900" indent="-215900">
              <a:defRPr sz="2200"/>
            </a:pPr>
            <a:r>
              <a:t>Rotate into a free (GPU) descriptor table every draw call</a:t>
            </a:r>
          </a:p>
          <a:p>
            <a:pPr marL="215900" indent="-215900">
              <a:defRPr sz="2200"/>
            </a:pPr>
            <a:r>
              <a:t>Reuse descriptor tables once the command list is executed on the GPU</a:t>
            </a:r>
          </a:p>
        </p:txBody>
      </p:sp>
    </p:spTree>
  </p:cSld>
  <p:clrMapOvr>
    <a:masterClrMapping/>
  </p:clrMapOvr>
  <p:transition xmlns:p14="http://schemas.microsoft.com/office/powerpoint/2010/main" spd="med" advClick="1" p14:dur="1000"/>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7" name="Shape 207"/>
          <p:cNvSpPr/>
          <p:nvPr>
            <p:ph type="title"/>
          </p:nvPr>
        </p:nvSpPr>
        <p:spPr>
          <a:xfrm>
            <a:off x="533400" y="971550"/>
            <a:ext cx="8077200" cy="781050"/>
          </a:xfrm>
          <a:prstGeom prst="rect">
            <a:avLst/>
          </a:prstGeom>
        </p:spPr>
        <p:txBody>
          <a:bodyPr/>
          <a:lstStyle>
            <a:lvl1pPr>
              <a:defRPr sz="2700"/>
            </a:lvl1pPr>
          </a:lstStyle>
          <a:p>
            <a:pPr/>
            <a:r>
              <a:t>Northlight &amp; DX12 / Threading</a:t>
            </a:r>
          </a:p>
        </p:txBody>
      </p:sp>
    </p:spTree>
  </p:cSld>
  <p:clrMapOvr>
    <a:masterClrMapping/>
  </p:clrMapOvr>
  <p:transition xmlns:p14="http://schemas.microsoft.com/office/powerpoint/2010/main" spd="med" advClick="1" p14:dur="1000"/>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9" name="Shape 209"/>
          <p:cNvSpPr/>
          <p:nvPr>
            <p:ph type="title"/>
          </p:nvPr>
        </p:nvSpPr>
        <p:spPr>
          <a:xfrm>
            <a:off x="533400" y="971550"/>
            <a:ext cx="8077200" cy="781050"/>
          </a:xfrm>
          <a:prstGeom prst="rect">
            <a:avLst/>
          </a:prstGeom>
        </p:spPr>
        <p:txBody>
          <a:bodyPr/>
          <a:lstStyle>
            <a:lvl1pPr>
              <a:defRPr sz="2700"/>
            </a:lvl1pPr>
          </a:lstStyle>
          <a:p>
            <a:pPr/>
            <a:r>
              <a:t>Northlight &amp; DX12 / Threading</a:t>
            </a:r>
          </a:p>
        </p:txBody>
      </p:sp>
      <p:sp>
        <p:nvSpPr>
          <p:cNvPr id="210" name="Shape 210"/>
          <p:cNvSpPr/>
          <p:nvPr>
            <p:ph type="body" idx="1"/>
          </p:nvPr>
        </p:nvSpPr>
        <p:spPr>
          <a:xfrm>
            <a:off x="533400" y="1809750"/>
            <a:ext cx="8077200" cy="2743200"/>
          </a:xfrm>
          <a:prstGeom prst="rect">
            <a:avLst/>
          </a:prstGeom>
        </p:spPr>
        <p:txBody>
          <a:bodyPr/>
          <a:lstStyle/>
          <a:p>
            <a:pPr marL="215900" indent="-215900">
              <a:defRPr sz="2200"/>
            </a:pPr>
            <a:r>
              <a:t>No intermediate/deferred context separation</a:t>
            </a:r>
          </a:p>
          <a:p>
            <a:pPr marL="215900" indent="-215900">
              <a:defRPr sz="2200"/>
            </a:pPr>
            <a:r>
              <a:t>Record command lists on any thread, submit from one</a:t>
            </a:r>
          </a:p>
        </p:txBody>
      </p:sp>
    </p:spTree>
  </p:cSld>
  <p:clrMapOvr>
    <a:masterClrMapping/>
  </p:clrMapOvr>
  <p:transition xmlns:p14="http://schemas.microsoft.com/office/powerpoint/2010/main" spd="med" advClick="1" p14:dur="1000"/>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4" name="Shape 214"/>
          <p:cNvSpPr/>
          <p:nvPr/>
        </p:nvSpPr>
        <p:spPr>
          <a:xfrm>
            <a:off x="870867" y="2118569"/>
            <a:ext cx="1749279" cy="1"/>
          </a:xfrm>
          <a:prstGeom prst="line">
            <a:avLst/>
          </a:prstGeom>
          <a:ln w="25400">
            <a:solidFill>
              <a:schemeClr val="accent3">
                <a:satOff val="-6373"/>
                <a:lumOff val="-10823"/>
              </a:schemeClr>
            </a:solidFill>
            <a:tailEnd type="triangle"/>
          </a:ln>
          <a:effectLst>
            <a:outerShdw sx="100000" sy="100000" kx="0" ky="0" algn="b" rotWithShape="0" blurRad="38100" dist="20000" dir="5400000">
              <a:srgbClr val="000000">
                <a:alpha val="38000"/>
              </a:srgbClr>
            </a:outerShdw>
          </a:effectLst>
        </p:spPr>
        <p:txBody>
          <a:bodyPr lIns="45719" rIns="45719"/>
          <a:lstStyle/>
          <a:p>
            <a:pPr>
              <a:defRPr>
                <a:solidFill>
                  <a:srgbClr val="FFFFFF"/>
                </a:solidFill>
              </a:defRPr>
            </a:pPr>
          </a:p>
        </p:txBody>
      </p:sp>
      <p:sp>
        <p:nvSpPr>
          <p:cNvPr id="215" name="Shape 215"/>
          <p:cNvSpPr/>
          <p:nvPr>
            <p:ph type="title"/>
          </p:nvPr>
        </p:nvSpPr>
        <p:spPr>
          <a:xfrm>
            <a:off x="533400" y="971550"/>
            <a:ext cx="8077200" cy="781050"/>
          </a:xfrm>
          <a:prstGeom prst="rect">
            <a:avLst/>
          </a:prstGeom>
        </p:spPr>
        <p:txBody>
          <a:bodyPr/>
          <a:lstStyle>
            <a:lvl1pPr>
              <a:defRPr sz="2700"/>
            </a:lvl1pPr>
          </a:lstStyle>
          <a:p>
            <a:pPr/>
            <a:r>
              <a:t>Northlight &amp; DX12 / Threading</a:t>
            </a:r>
          </a:p>
        </p:txBody>
      </p:sp>
      <p:sp>
        <p:nvSpPr>
          <p:cNvPr id="216" name="Shape 216"/>
          <p:cNvSpPr/>
          <p:nvPr/>
        </p:nvSpPr>
        <p:spPr>
          <a:xfrm flipH="1">
            <a:off x="878525" y="1739482"/>
            <a:ext cx="1" cy="3166240"/>
          </a:xfrm>
          <a:prstGeom prst="line">
            <a:avLst/>
          </a:prstGeom>
          <a:ln w="25400">
            <a:solidFill>
              <a:schemeClr val="accent1">
                <a:satOff val="-4409"/>
                <a:lumOff val="-10509"/>
              </a:schemeClr>
            </a:solidFill>
            <a:tailEnd type="triangle"/>
          </a:ln>
          <a:effectLst>
            <a:outerShdw sx="100000" sy="100000" kx="0" ky="0" algn="b" rotWithShape="0" blurRad="38100" dist="20000" dir="5400000">
              <a:srgbClr val="000000">
                <a:alpha val="38000"/>
              </a:srgbClr>
            </a:outerShdw>
          </a:effectLst>
        </p:spPr>
        <p:txBody>
          <a:bodyPr lIns="45719" rIns="45719"/>
          <a:lstStyle/>
          <a:p>
            <a:pPr>
              <a:defRPr>
                <a:solidFill>
                  <a:srgbClr val="FFFFFF"/>
                </a:solidFill>
              </a:defRPr>
            </a:pPr>
          </a:p>
        </p:txBody>
      </p:sp>
      <p:sp>
        <p:nvSpPr>
          <p:cNvPr id="217" name="Shape 217"/>
          <p:cNvSpPr/>
          <p:nvPr/>
        </p:nvSpPr>
        <p:spPr>
          <a:xfrm rot="16200000">
            <a:off x="-58014" y="3137181"/>
            <a:ext cx="1499739"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solidFill>
                  <a:schemeClr val="accent1">
                    <a:satOff val="-4409"/>
                    <a:lumOff val="-10509"/>
                  </a:schemeClr>
                </a:solidFill>
              </a:defRPr>
            </a:lvl1pPr>
          </a:lstStyle>
          <a:p>
            <a:pPr/>
            <a:r>
              <a:t>main thread</a:t>
            </a:r>
          </a:p>
        </p:txBody>
      </p:sp>
      <p:sp>
        <p:nvSpPr>
          <p:cNvPr id="218" name="Shape 218"/>
          <p:cNvSpPr/>
          <p:nvPr/>
        </p:nvSpPr>
        <p:spPr>
          <a:xfrm>
            <a:off x="1085957" y="1739935"/>
            <a:ext cx="1292905"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solidFill>
                  <a:schemeClr val="accent3">
                    <a:satOff val="-6373"/>
                    <a:lumOff val="-10823"/>
                  </a:schemeClr>
                </a:solidFill>
              </a:defRPr>
            </a:lvl1pPr>
          </a:lstStyle>
          <a:p>
            <a:pPr/>
            <a:r>
              <a:t>init thread</a:t>
            </a:r>
          </a:p>
        </p:txBody>
      </p:sp>
      <p:sp>
        <p:nvSpPr>
          <p:cNvPr id="219" name="Shape 219"/>
          <p:cNvSpPr/>
          <p:nvPr/>
        </p:nvSpPr>
        <p:spPr>
          <a:xfrm flipH="1">
            <a:off x="2597458" y="2129009"/>
            <a:ext cx="1" cy="1976772"/>
          </a:xfrm>
          <a:prstGeom prst="line">
            <a:avLst/>
          </a:prstGeom>
          <a:ln w="25400">
            <a:solidFill>
              <a:schemeClr val="accent3">
                <a:satOff val="-6373"/>
                <a:lumOff val="-10823"/>
              </a:schemeClr>
            </a:solidFill>
            <a:tailEnd type="triangle"/>
          </a:ln>
          <a:effectLst>
            <a:outerShdw sx="100000" sy="100000" kx="0" ky="0" algn="b" rotWithShape="0" blurRad="38100" dist="20000" dir="5400000">
              <a:srgbClr val="000000">
                <a:alpha val="38000"/>
              </a:srgbClr>
            </a:outerShdw>
          </a:effectLst>
        </p:spPr>
        <p:txBody>
          <a:bodyPr lIns="45719" rIns="45719"/>
          <a:lstStyle/>
          <a:p>
            <a:pPr>
              <a:defRPr>
                <a:solidFill>
                  <a:srgbClr val="FFFFFF"/>
                </a:solidFill>
              </a:defRPr>
            </a:pPr>
          </a:p>
        </p:txBody>
      </p:sp>
      <p:sp>
        <p:nvSpPr>
          <p:cNvPr id="220" name="Shape 220"/>
          <p:cNvSpPr/>
          <p:nvPr/>
        </p:nvSpPr>
        <p:spPr>
          <a:xfrm rot="16200000">
            <a:off x="1905668" y="2915817"/>
            <a:ext cx="1734590"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solidFill>
                  <a:schemeClr val="accent3">
                    <a:satOff val="-6373"/>
                    <a:lumOff val="-10823"/>
                  </a:schemeClr>
                </a:solidFill>
              </a:defRPr>
            </a:lvl1pPr>
          </a:lstStyle>
          <a:p>
            <a:pPr/>
            <a:r>
              <a:t>record cmdlist</a:t>
            </a:r>
          </a:p>
        </p:txBody>
      </p:sp>
      <p:sp>
        <p:nvSpPr>
          <p:cNvPr id="221" name="Shape 221"/>
          <p:cNvSpPr/>
          <p:nvPr/>
        </p:nvSpPr>
        <p:spPr>
          <a:xfrm>
            <a:off x="870867" y="4113964"/>
            <a:ext cx="1749279" cy="1"/>
          </a:xfrm>
          <a:prstGeom prst="line">
            <a:avLst/>
          </a:prstGeom>
          <a:ln w="25400">
            <a:solidFill>
              <a:schemeClr val="accent3">
                <a:satOff val="-6373"/>
                <a:lumOff val="-10823"/>
              </a:schemeClr>
            </a:solidFill>
            <a:headEnd type="triangle"/>
          </a:ln>
          <a:effectLst>
            <a:outerShdw sx="100000" sy="100000" kx="0" ky="0" algn="b" rotWithShape="0" blurRad="38100" dist="20000" dir="5400000">
              <a:srgbClr val="000000">
                <a:alpha val="38000"/>
              </a:srgbClr>
            </a:outerShdw>
          </a:effectLst>
        </p:spPr>
        <p:txBody>
          <a:bodyPr lIns="45719" rIns="45719"/>
          <a:lstStyle/>
          <a:p>
            <a:pPr>
              <a:defRPr>
                <a:solidFill>
                  <a:srgbClr val="FFFFFF"/>
                </a:solidFill>
              </a:defRPr>
            </a:pPr>
          </a:p>
        </p:txBody>
      </p:sp>
      <p:sp>
        <p:nvSpPr>
          <p:cNvPr id="222" name="Shape 222"/>
          <p:cNvSpPr/>
          <p:nvPr/>
        </p:nvSpPr>
        <p:spPr>
          <a:xfrm>
            <a:off x="958932" y="3717957"/>
            <a:ext cx="1546955"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solidFill>
                  <a:schemeClr val="accent3">
                    <a:satOff val="-6373"/>
                    <a:lumOff val="-10823"/>
                  </a:schemeClr>
                </a:solidFill>
              </a:defRPr>
            </a:lvl1pPr>
          </a:lstStyle>
          <a:p>
            <a:pPr/>
            <a:r>
              <a:t>finish thread</a:t>
            </a:r>
          </a:p>
        </p:txBody>
      </p:sp>
      <p:sp>
        <p:nvSpPr>
          <p:cNvPr id="223" name="Shape 223"/>
          <p:cNvSpPr/>
          <p:nvPr/>
        </p:nvSpPr>
        <p:spPr>
          <a:xfrm>
            <a:off x="870867" y="4649289"/>
            <a:ext cx="1749279" cy="1"/>
          </a:xfrm>
          <a:prstGeom prst="line">
            <a:avLst/>
          </a:prstGeom>
          <a:ln w="25400">
            <a:solidFill>
              <a:schemeClr val="accent1">
                <a:satOff val="-4409"/>
                <a:lumOff val="-10509"/>
              </a:schemeClr>
            </a:solidFill>
          </a:ln>
          <a:effectLst>
            <a:outerShdw sx="100000" sy="100000" kx="0" ky="0" algn="b" rotWithShape="0" blurRad="38100" dist="20000" dir="5400000">
              <a:srgbClr val="000000">
                <a:alpha val="38000"/>
              </a:srgbClr>
            </a:outerShdw>
          </a:effectLst>
        </p:spPr>
        <p:txBody>
          <a:bodyPr lIns="45719" rIns="45719"/>
          <a:lstStyle/>
          <a:p>
            <a:pPr>
              <a:defRPr>
                <a:solidFill>
                  <a:srgbClr val="FFFFFF"/>
                </a:solidFill>
              </a:defRPr>
            </a:pPr>
          </a:p>
        </p:txBody>
      </p:sp>
      <p:sp>
        <p:nvSpPr>
          <p:cNvPr id="224" name="Shape 224"/>
          <p:cNvSpPr/>
          <p:nvPr/>
        </p:nvSpPr>
        <p:spPr>
          <a:xfrm>
            <a:off x="878929" y="4259397"/>
            <a:ext cx="189800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solidFill>
                  <a:schemeClr val="accent1">
                    <a:satOff val="-4409"/>
                    <a:lumOff val="-10509"/>
                  </a:schemeClr>
                </a:solidFill>
              </a:defRPr>
            </a:lvl1pPr>
          </a:lstStyle>
          <a:p>
            <a:pPr/>
            <a:r>
              <a:t>execute cmdlist</a:t>
            </a:r>
          </a:p>
        </p:txBody>
      </p:sp>
    </p:spTree>
  </p:cSld>
  <p:clrMapOvr>
    <a:masterClrMapping/>
  </p:clrMapOvr>
  <p:transition xmlns:p14="http://schemas.microsoft.com/office/powerpoint/2010/main" spd="med" advClick="1" p14:dur="1000"/>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Shape 228"/>
          <p:cNvSpPr/>
          <p:nvPr/>
        </p:nvSpPr>
        <p:spPr>
          <a:xfrm>
            <a:off x="870867" y="2118569"/>
            <a:ext cx="1749279" cy="1"/>
          </a:xfrm>
          <a:prstGeom prst="line">
            <a:avLst/>
          </a:prstGeom>
          <a:ln w="25400">
            <a:solidFill>
              <a:schemeClr val="accent3">
                <a:satOff val="-6373"/>
                <a:lumOff val="-10823"/>
              </a:schemeClr>
            </a:solidFill>
            <a:tailEnd type="triangle"/>
          </a:ln>
          <a:effectLst>
            <a:outerShdw sx="100000" sy="100000" kx="0" ky="0" algn="b" rotWithShape="0" blurRad="38100" dist="20000" dir="5400000">
              <a:srgbClr val="000000">
                <a:alpha val="38000"/>
              </a:srgbClr>
            </a:outerShdw>
          </a:effectLst>
        </p:spPr>
        <p:txBody>
          <a:bodyPr lIns="45719" rIns="45719"/>
          <a:lstStyle/>
          <a:p>
            <a:pPr>
              <a:defRPr>
                <a:solidFill>
                  <a:srgbClr val="FFFFFF"/>
                </a:solidFill>
              </a:defRPr>
            </a:pPr>
          </a:p>
        </p:txBody>
      </p:sp>
      <p:sp>
        <p:nvSpPr>
          <p:cNvPr id="229" name="Shape 229"/>
          <p:cNvSpPr/>
          <p:nvPr>
            <p:ph type="title"/>
          </p:nvPr>
        </p:nvSpPr>
        <p:spPr>
          <a:xfrm>
            <a:off x="533400" y="971550"/>
            <a:ext cx="8077200" cy="781050"/>
          </a:xfrm>
          <a:prstGeom prst="rect">
            <a:avLst/>
          </a:prstGeom>
        </p:spPr>
        <p:txBody>
          <a:bodyPr/>
          <a:lstStyle>
            <a:lvl1pPr>
              <a:defRPr sz="2700"/>
            </a:lvl1pPr>
          </a:lstStyle>
          <a:p>
            <a:pPr/>
            <a:r>
              <a:t>Northlight &amp; DX12 / Threading</a:t>
            </a:r>
          </a:p>
        </p:txBody>
      </p:sp>
      <p:sp>
        <p:nvSpPr>
          <p:cNvPr id="230" name="Shape 230"/>
          <p:cNvSpPr/>
          <p:nvPr/>
        </p:nvSpPr>
        <p:spPr>
          <a:xfrm flipH="1">
            <a:off x="878525" y="1739482"/>
            <a:ext cx="1" cy="3166240"/>
          </a:xfrm>
          <a:prstGeom prst="line">
            <a:avLst/>
          </a:prstGeom>
          <a:ln w="25400">
            <a:solidFill>
              <a:schemeClr val="accent1">
                <a:satOff val="-4409"/>
                <a:lumOff val="-10509"/>
              </a:schemeClr>
            </a:solidFill>
            <a:tailEnd type="triangle"/>
          </a:ln>
          <a:effectLst>
            <a:outerShdw sx="100000" sy="100000" kx="0" ky="0" algn="b" rotWithShape="0" blurRad="38100" dist="20000" dir="5400000">
              <a:srgbClr val="000000">
                <a:alpha val="38000"/>
              </a:srgbClr>
            </a:outerShdw>
          </a:effectLst>
        </p:spPr>
        <p:txBody>
          <a:bodyPr lIns="45719" rIns="45719"/>
          <a:lstStyle/>
          <a:p>
            <a:pPr>
              <a:defRPr>
                <a:solidFill>
                  <a:srgbClr val="FFFFFF"/>
                </a:solidFill>
              </a:defRPr>
            </a:pPr>
          </a:p>
        </p:txBody>
      </p:sp>
      <p:sp>
        <p:nvSpPr>
          <p:cNvPr id="231" name="Shape 231"/>
          <p:cNvSpPr/>
          <p:nvPr/>
        </p:nvSpPr>
        <p:spPr>
          <a:xfrm rot="16200000">
            <a:off x="-58014" y="3137181"/>
            <a:ext cx="1499739"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solidFill>
                  <a:schemeClr val="accent1">
                    <a:satOff val="-4409"/>
                    <a:lumOff val="-10509"/>
                  </a:schemeClr>
                </a:solidFill>
              </a:defRPr>
            </a:lvl1pPr>
          </a:lstStyle>
          <a:p>
            <a:pPr/>
            <a:r>
              <a:t>main thread</a:t>
            </a:r>
          </a:p>
        </p:txBody>
      </p:sp>
      <p:sp>
        <p:nvSpPr>
          <p:cNvPr id="232" name="Shape 232"/>
          <p:cNvSpPr/>
          <p:nvPr/>
        </p:nvSpPr>
        <p:spPr>
          <a:xfrm>
            <a:off x="1085957" y="1739935"/>
            <a:ext cx="1292905"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solidFill>
                  <a:schemeClr val="accent3">
                    <a:satOff val="-6373"/>
                    <a:lumOff val="-10823"/>
                  </a:schemeClr>
                </a:solidFill>
              </a:defRPr>
            </a:lvl1pPr>
          </a:lstStyle>
          <a:p>
            <a:pPr/>
            <a:r>
              <a:t>init thread</a:t>
            </a:r>
          </a:p>
        </p:txBody>
      </p:sp>
      <p:sp>
        <p:nvSpPr>
          <p:cNvPr id="233" name="Shape 233"/>
          <p:cNvSpPr/>
          <p:nvPr/>
        </p:nvSpPr>
        <p:spPr>
          <a:xfrm flipH="1">
            <a:off x="2597458" y="2129009"/>
            <a:ext cx="1" cy="1976772"/>
          </a:xfrm>
          <a:prstGeom prst="line">
            <a:avLst/>
          </a:prstGeom>
          <a:ln w="25400">
            <a:solidFill>
              <a:schemeClr val="accent3">
                <a:satOff val="-6373"/>
                <a:lumOff val="-10823"/>
              </a:schemeClr>
            </a:solidFill>
            <a:tailEnd type="triangle"/>
          </a:ln>
          <a:effectLst>
            <a:outerShdw sx="100000" sy="100000" kx="0" ky="0" algn="b" rotWithShape="0" blurRad="38100" dist="20000" dir="5400000">
              <a:srgbClr val="000000">
                <a:alpha val="38000"/>
              </a:srgbClr>
            </a:outerShdw>
          </a:effectLst>
        </p:spPr>
        <p:txBody>
          <a:bodyPr lIns="45719" rIns="45719"/>
          <a:lstStyle/>
          <a:p>
            <a:pPr>
              <a:defRPr>
                <a:solidFill>
                  <a:srgbClr val="FFFFFF"/>
                </a:solidFill>
              </a:defRPr>
            </a:pPr>
          </a:p>
        </p:txBody>
      </p:sp>
      <p:sp>
        <p:nvSpPr>
          <p:cNvPr id="234" name="Shape 234"/>
          <p:cNvSpPr/>
          <p:nvPr/>
        </p:nvSpPr>
        <p:spPr>
          <a:xfrm rot="16200000">
            <a:off x="1905668" y="2915817"/>
            <a:ext cx="1734590"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solidFill>
                  <a:schemeClr val="accent3">
                    <a:satOff val="-6373"/>
                    <a:lumOff val="-10823"/>
                  </a:schemeClr>
                </a:solidFill>
              </a:defRPr>
            </a:lvl1pPr>
          </a:lstStyle>
          <a:p>
            <a:pPr/>
            <a:r>
              <a:t>record cmdlist</a:t>
            </a:r>
          </a:p>
        </p:txBody>
      </p:sp>
      <p:sp>
        <p:nvSpPr>
          <p:cNvPr id="235" name="Shape 235"/>
          <p:cNvSpPr/>
          <p:nvPr/>
        </p:nvSpPr>
        <p:spPr>
          <a:xfrm>
            <a:off x="870867" y="4113964"/>
            <a:ext cx="1749279" cy="1"/>
          </a:xfrm>
          <a:prstGeom prst="line">
            <a:avLst/>
          </a:prstGeom>
          <a:ln w="25400">
            <a:solidFill>
              <a:schemeClr val="accent3">
                <a:satOff val="-6373"/>
                <a:lumOff val="-10823"/>
              </a:schemeClr>
            </a:solidFill>
            <a:headEnd type="triangle"/>
          </a:ln>
          <a:effectLst>
            <a:outerShdw sx="100000" sy="100000" kx="0" ky="0" algn="b" rotWithShape="0" blurRad="38100" dist="20000" dir="5400000">
              <a:srgbClr val="000000">
                <a:alpha val="38000"/>
              </a:srgbClr>
            </a:outerShdw>
          </a:effectLst>
        </p:spPr>
        <p:txBody>
          <a:bodyPr lIns="45719" rIns="45719"/>
          <a:lstStyle/>
          <a:p>
            <a:pPr>
              <a:defRPr>
                <a:solidFill>
                  <a:srgbClr val="FFFFFF"/>
                </a:solidFill>
              </a:defRPr>
            </a:pPr>
          </a:p>
        </p:txBody>
      </p:sp>
      <p:sp>
        <p:nvSpPr>
          <p:cNvPr id="236" name="Shape 236"/>
          <p:cNvSpPr/>
          <p:nvPr/>
        </p:nvSpPr>
        <p:spPr>
          <a:xfrm>
            <a:off x="958932" y="3717957"/>
            <a:ext cx="1546955"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solidFill>
                  <a:schemeClr val="accent3">
                    <a:satOff val="-6373"/>
                    <a:lumOff val="-10823"/>
                  </a:schemeClr>
                </a:solidFill>
              </a:defRPr>
            </a:lvl1pPr>
          </a:lstStyle>
          <a:p>
            <a:pPr/>
            <a:r>
              <a:t>finish thread</a:t>
            </a:r>
          </a:p>
        </p:txBody>
      </p:sp>
      <p:sp>
        <p:nvSpPr>
          <p:cNvPr id="237" name="Shape 237"/>
          <p:cNvSpPr/>
          <p:nvPr/>
        </p:nvSpPr>
        <p:spPr>
          <a:xfrm>
            <a:off x="870867" y="4649289"/>
            <a:ext cx="1749279" cy="1"/>
          </a:xfrm>
          <a:prstGeom prst="line">
            <a:avLst/>
          </a:prstGeom>
          <a:ln w="25400">
            <a:solidFill>
              <a:schemeClr val="accent1">
                <a:satOff val="-4409"/>
                <a:lumOff val="-10509"/>
              </a:schemeClr>
            </a:solidFill>
          </a:ln>
          <a:effectLst>
            <a:outerShdw sx="100000" sy="100000" kx="0" ky="0" algn="b" rotWithShape="0" blurRad="38100" dist="20000" dir="5400000">
              <a:srgbClr val="000000">
                <a:alpha val="38000"/>
              </a:srgbClr>
            </a:outerShdw>
          </a:effectLst>
        </p:spPr>
        <p:txBody>
          <a:bodyPr lIns="45719" rIns="45719"/>
          <a:lstStyle/>
          <a:p>
            <a:pPr>
              <a:defRPr>
                <a:solidFill>
                  <a:srgbClr val="FFFFFF"/>
                </a:solidFill>
              </a:defRPr>
            </a:pPr>
          </a:p>
        </p:txBody>
      </p:sp>
      <p:sp>
        <p:nvSpPr>
          <p:cNvPr id="238" name="Shape 238"/>
          <p:cNvSpPr/>
          <p:nvPr/>
        </p:nvSpPr>
        <p:spPr>
          <a:xfrm>
            <a:off x="878929" y="4259397"/>
            <a:ext cx="189800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solidFill>
                  <a:schemeClr val="accent1">
                    <a:satOff val="-4409"/>
                    <a:lumOff val="-10509"/>
                  </a:schemeClr>
                </a:solidFill>
              </a:defRPr>
            </a:lvl1pPr>
          </a:lstStyle>
          <a:p>
            <a:pPr/>
            <a:r>
              <a:t>execute cmdlist</a:t>
            </a:r>
          </a:p>
        </p:txBody>
      </p:sp>
      <p:sp>
        <p:nvSpPr>
          <p:cNvPr id="239" name="Shape 239"/>
          <p:cNvSpPr/>
          <p:nvPr>
            <p:ph type="body" sz="half" idx="1"/>
          </p:nvPr>
        </p:nvSpPr>
        <p:spPr>
          <a:xfrm>
            <a:off x="3244096" y="1809750"/>
            <a:ext cx="5789376" cy="2743200"/>
          </a:xfrm>
          <a:prstGeom prst="rect">
            <a:avLst/>
          </a:prstGeom>
        </p:spPr>
        <p:txBody>
          <a:bodyPr/>
          <a:lstStyle/>
          <a:p>
            <a:pPr marL="215900" indent="-215900">
              <a:defRPr sz="2200"/>
            </a:pPr>
            <a:r>
              <a:t>Pool your:</a:t>
            </a:r>
          </a:p>
          <a:p>
            <a:pPr lvl="1" marL="719137" indent="-261937">
              <a:defRPr sz="2200"/>
            </a:pPr>
            <a:r>
              <a:t>Descriptor table managers: handles table rotation</a:t>
            </a:r>
          </a:p>
          <a:p>
            <a:pPr lvl="1" marL="719137" indent="-261937">
              <a:defRPr sz="2200"/>
            </a:pPr>
            <a:r>
              <a:t>Descriptor table manager GPU fences: lets you know when tables can be reused</a:t>
            </a:r>
          </a:p>
        </p:txBody>
      </p:sp>
    </p:spTree>
  </p:cSld>
  <p:clrMapOvr>
    <a:masterClrMapping/>
  </p:clrMapOvr>
  <p:transition xmlns:p14="http://schemas.microsoft.com/office/powerpoint/2010/main" spd="med" advClick="1" p14:dur="1000"/>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Shape 243"/>
          <p:cNvSpPr/>
          <p:nvPr/>
        </p:nvSpPr>
        <p:spPr>
          <a:xfrm>
            <a:off x="870867" y="2118569"/>
            <a:ext cx="1749279" cy="1"/>
          </a:xfrm>
          <a:prstGeom prst="line">
            <a:avLst/>
          </a:prstGeom>
          <a:ln w="25400">
            <a:solidFill>
              <a:schemeClr val="accent3">
                <a:satOff val="-6373"/>
                <a:lumOff val="-10823"/>
              </a:schemeClr>
            </a:solidFill>
            <a:tailEnd type="triangle"/>
          </a:ln>
          <a:effectLst>
            <a:outerShdw sx="100000" sy="100000" kx="0" ky="0" algn="b" rotWithShape="0" blurRad="38100" dist="20000" dir="5400000">
              <a:srgbClr val="000000">
                <a:alpha val="38000"/>
              </a:srgbClr>
            </a:outerShdw>
          </a:effectLst>
        </p:spPr>
        <p:txBody>
          <a:bodyPr lIns="45719" rIns="45719"/>
          <a:lstStyle/>
          <a:p>
            <a:pPr>
              <a:defRPr>
                <a:solidFill>
                  <a:srgbClr val="FFFFFF"/>
                </a:solidFill>
              </a:defRPr>
            </a:pPr>
          </a:p>
        </p:txBody>
      </p:sp>
      <p:sp>
        <p:nvSpPr>
          <p:cNvPr id="244" name="Shape 244"/>
          <p:cNvSpPr/>
          <p:nvPr>
            <p:ph type="title"/>
          </p:nvPr>
        </p:nvSpPr>
        <p:spPr>
          <a:xfrm>
            <a:off x="533400" y="971550"/>
            <a:ext cx="8077200" cy="781050"/>
          </a:xfrm>
          <a:prstGeom prst="rect">
            <a:avLst/>
          </a:prstGeom>
        </p:spPr>
        <p:txBody>
          <a:bodyPr/>
          <a:lstStyle>
            <a:lvl1pPr>
              <a:defRPr sz="2700"/>
            </a:lvl1pPr>
          </a:lstStyle>
          <a:p>
            <a:pPr/>
            <a:r>
              <a:t>Northlight &amp; DX12 / Threading</a:t>
            </a:r>
          </a:p>
        </p:txBody>
      </p:sp>
      <p:sp>
        <p:nvSpPr>
          <p:cNvPr id="245" name="Shape 245"/>
          <p:cNvSpPr/>
          <p:nvPr/>
        </p:nvSpPr>
        <p:spPr>
          <a:xfrm flipH="1">
            <a:off x="878525" y="1739482"/>
            <a:ext cx="1" cy="3166240"/>
          </a:xfrm>
          <a:prstGeom prst="line">
            <a:avLst/>
          </a:prstGeom>
          <a:ln w="25400">
            <a:solidFill>
              <a:schemeClr val="accent1">
                <a:satOff val="-4409"/>
                <a:lumOff val="-10509"/>
              </a:schemeClr>
            </a:solidFill>
            <a:tailEnd type="triangle"/>
          </a:ln>
          <a:effectLst>
            <a:outerShdw sx="100000" sy="100000" kx="0" ky="0" algn="b" rotWithShape="0" blurRad="38100" dist="20000" dir="5400000">
              <a:srgbClr val="000000">
                <a:alpha val="38000"/>
              </a:srgbClr>
            </a:outerShdw>
          </a:effectLst>
        </p:spPr>
        <p:txBody>
          <a:bodyPr lIns="45719" rIns="45719"/>
          <a:lstStyle/>
          <a:p>
            <a:pPr>
              <a:defRPr>
                <a:solidFill>
                  <a:srgbClr val="FFFFFF"/>
                </a:solidFill>
              </a:defRPr>
            </a:pPr>
          </a:p>
        </p:txBody>
      </p:sp>
      <p:sp>
        <p:nvSpPr>
          <p:cNvPr id="246" name="Shape 246"/>
          <p:cNvSpPr/>
          <p:nvPr/>
        </p:nvSpPr>
        <p:spPr>
          <a:xfrm rot="16200000">
            <a:off x="-58014" y="3137181"/>
            <a:ext cx="1499739"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solidFill>
                  <a:schemeClr val="accent1">
                    <a:satOff val="-4409"/>
                    <a:lumOff val="-10509"/>
                  </a:schemeClr>
                </a:solidFill>
              </a:defRPr>
            </a:lvl1pPr>
          </a:lstStyle>
          <a:p>
            <a:pPr/>
            <a:r>
              <a:t>main thread</a:t>
            </a:r>
          </a:p>
        </p:txBody>
      </p:sp>
      <p:sp>
        <p:nvSpPr>
          <p:cNvPr id="247" name="Shape 247"/>
          <p:cNvSpPr/>
          <p:nvPr/>
        </p:nvSpPr>
        <p:spPr>
          <a:xfrm>
            <a:off x="1085957" y="1739935"/>
            <a:ext cx="1292905"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solidFill>
                  <a:schemeClr val="accent3">
                    <a:satOff val="-6373"/>
                    <a:lumOff val="-10823"/>
                  </a:schemeClr>
                </a:solidFill>
              </a:defRPr>
            </a:lvl1pPr>
          </a:lstStyle>
          <a:p>
            <a:pPr/>
            <a:r>
              <a:t>init thread</a:t>
            </a:r>
          </a:p>
        </p:txBody>
      </p:sp>
      <p:sp>
        <p:nvSpPr>
          <p:cNvPr id="248" name="Shape 248"/>
          <p:cNvSpPr/>
          <p:nvPr/>
        </p:nvSpPr>
        <p:spPr>
          <a:xfrm flipH="1">
            <a:off x="2597458" y="2129009"/>
            <a:ext cx="1" cy="1976772"/>
          </a:xfrm>
          <a:prstGeom prst="line">
            <a:avLst/>
          </a:prstGeom>
          <a:ln w="25400">
            <a:solidFill>
              <a:schemeClr val="accent3">
                <a:satOff val="-6373"/>
                <a:lumOff val="-10823"/>
              </a:schemeClr>
            </a:solidFill>
            <a:tailEnd type="triangle"/>
          </a:ln>
          <a:effectLst>
            <a:outerShdw sx="100000" sy="100000" kx="0" ky="0" algn="b" rotWithShape="0" blurRad="38100" dist="20000" dir="5400000">
              <a:srgbClr val="000000">
                <a:alpha val="38000"/>
              </a:srgbClr>
            </a:outerShdw>
          </a:effectLst>
        </p:spPr>
        <p:txBody>
          <a:bodyPr lIns="45719" rIns="45719"/>
          <a:lstStyle/>
          <a:p>
            <a:pPr>
              <a:defRPr>
                <a:solidFill>
                  <a:srgbClr val="FFFFFF"/>
                </a:solidFill>
              </a:defRPr>
            </a:pPr>
          </a:p>
        </p:txBody>
      </p:sp>
      <p:sp>
        <p:nvSpPr>
          <p:cNvPr id="249" name="Shape 249"/>
          <p:cNvSpPr/>
          <p:nvPr/>
        </p:nvSpPr>
        <p:spPr>
          <a:xfrm rot="16200000">
            <a:off x="1905668" y="2915817"/>
            <a:ext cx="1734590"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solidFill>
                  <a:schemeClr val="accent3">
                    <a:satOff val="-6373"/>
                    <a:lumOff val="-10823"/>
                  </a:schemeClr>
                </a:solidFill>
              </a:defRPr>
            </a:lvl1pPr>
          </a:lstStyle>
          <a:p>
            <a:pPr/>
            <a:r>
              <a:t>record cmdlist</a:t>
            </a:r>
          </a:p>
        </p:txBody>
      </p:sp>
      <p:sp>
        <p:nvSpPr>
          <p:cNvPr id="250" name="Shape 250"/>
          <p:cNvSpPr/>
          <p:nvPr/>
        </p:nvSpPr>
        <p:spPr>
          <a:xfrm>
            <a:off x="870867" y="4113964"/>
            <a:ext cx="1749279" cy="1"/>
          </a:xfrm>
          <a:prstGeom prst="line">
            <a:avLst/>
          </a:prstGeom>
          <a:ln w="25400">
            <a:solidFill>
              <a:schemeClr val="accent3">
                <a:satOff val="-6373"/>
                <a:lumOff val="-10823"/>
              </a:schemeClr>
            </a:solidFill>
            <a:headEnd type="triangle"/>
          </a:ln>
          <a:effectLst>
            <a:outerShdw sx="100000" sy="100000" kx="0" ky="0" algn="b" rotWithShape="0" blurRad="38100" dist="20000" dir="5400000">
              <a:srgbClr val="000000">
                <a:alpha val="38000"/>
              </a:srgbClr>
            </a:outerShdw>
          </a:effectLst>
        </p:spPr>
        <p:txBody>
          <a:bodyPr lIns="45719" rIns="45719"/>
          <a:lstStyle/>
          <a:p>
            <a:pPr>
              <a:defRPr>
                <a:solidFill>
                  <a:srgbClr val="FFFFFF"/>
                </a:solidFill>
              </a:defRPr>
            </a:pPr>
          </a:p>
        </p:txBody>
      </p:sp>
      <p:sp>
        <p:nvSpPr>
          <p:cNvPr id="251" name="Shape 251"/>
          <p:cNvSpPr/>
          <p:nvPr/>
        </p:nvSpPr>
        <p:spPr>
          <a:xfrm>
            <a:off x="958932" y="3717957"/>
            <a:ext cx="1546955"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solidFill>
                  <a:schemeClr val="accent3">
                    <a:satOff val="-6373"/>
                    <a:lumOff val="-10823"/>
                  </a:schemeClr>
                </a:solidFill>
              </a:defRPr>
            </a:lvl1pPr>
          </a:lstStyle>
          <a:p>
            <a:pPr/>
            <a:r>
              <a:t>finish thread</a:t>
            </a:r>
          </a:p>
        </p:txBody>
      </p:sp>
      <p:sp>
        <p:nvSpPr>
          <p:cNvPr id="252" name="Shape 252"/>
          <p:cNvSpPr/>
          <p:nvPr/>
        </p:nvSpPr>
        <p:spPr>
          <a:xfrm>
            <a:off x="870867" y="4649289"/>
            <a:ext cx="1749279" cy="1"/>
          </a:xfrm>
          <a:prstGeom prst="line">
            <a:avLst/>
          </a:prstGeom>
          <a:ln w="25400">
            <a:solidFill>
              <a:schemeClr val="accent1">
                <a:satOff val="-4409"/>
                <a:lumOff val="-10509"/>
              </a:schemeClr>
            </a:solidFill>
          </a:ln>
          <a:effectLst>
            <a:outerShdw sx="100000" sy="100000" kx="0" ky="0" algn="b" rotWithShape="0" blurRad="38100" dist="20000" dir="5400000">
              <a:srgbClr val="000000">
                <a:alpha val="38000"/>
              </a:srgbClr>
            </a:outerShdw>
          </a:effectLst>
        </p:spPr>
        <p:txBody>
          <a:bodyPr lIns="45719" rIns="45719"/>
          <a:lstStyle/>
          <a:p>
            <a:pPr>
              <a:defRPr>
                <a:solidFill>
                  <a:srgbClr val="FFFFFF"/>
                </a:solidFill>
              </a:defRPr>
            </a:pPr>
          </a:p>
        </p:txBody>
      </p:sp>
      <p:sp>
        <p:nvSpPr>
          <p:cNvPr id="253" name="Shape 253"/>
          <p:cNvSpPr/>
          <p:nvPr/>
        </p:nvSpPr>
        <p:spPr>
          <a:xfrm>
            <a:off x="878929" y="4259397"/>
            <a:ext cx="189800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solidFill>
                  <a:schemeClr val="accent1">
                    <a:satOff val="-4409"/>
                    <a:lumOff val="-10509"/>
                  </a:schemeClr>
                </a:solidFill>
              </a:defRPr>
            </a:lvl1pPr>
          </a:lstStyle>
          <a:p>
            <a:pPr/>
            <a:r>
              <a:t>execute cmdlist</a:t>
            </a:r>
          </a:p>
        </p:txBody>
      </p:sp>
      <p:sp>
        <p:nvSpPr>
          <p:cNvPr id="254" name="Shape 254"/>
          <p:cNvSpPr/>
          <p:nvPr>
            <p:ph type="body" sz="half" idx="1"/>
          </p:nvPr>
        </p:nvSpPr>
        <p:spPr>
          <a:xfrm>
            <a:off x="3244096" y="1809750"/>
            <a:ext cx="5789376" cy="2743200"/>
          </a:xfrm>
          <a:prstGeom prst="rect">
            <a:avLst/>
          </a:prstGeom>
        </p:spPr>
        <p:txBody>
          <a:bodyPr/>
          <a:lstStyle/>
          <a:p>
            <a:pPr marL="215900" indent="-215900">
              <a:defRPr sz="2200"/>
            </a:pPr>
            <a:r>
              <a:t>Pool your:</a:t>
            </a:r>
          </a:p>
          <a:p>
            <a:pPr lvl="1" marL="719137" indent="-261937">
              <a:defRPr sz="2200"/>
            </a:pPr>
            <a:r>
              <a:t>Command lists: can reuse when GPU has finished executing</a:t>
            </a:r>
          </a:p>
          <a:p>
            <a:pPr lvl="1" marL="719137" indent="-261937">
              <a:defRPr sz="2200"/>
            </a:pPr>
            <a:r>
              <a:t>Command allocators: can be used for multiple command lists</a:t>
            </a:r>
          </a:p>
        </p:txBody>
      </p:sp>
    </p:spTree>
  </p:cSld>
  <p:clrMapOvr>
    <a:masterClrMapping/>
  </p:clrMapOvr>
  <p:transition xmlns:p14="http://schemas.microsoft.com/office/powerpoint/2010/main" spd="med" advClick="1" p14:dur="1000"/>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8" name="Shape 258"/>
          <p:cNvSpPr/>
          <p:nvPr/>
        </p:nvSpPr>
        <p:spPr>
          <a:xfrm>
            <a:off x="713565" y="1728783"/>
            <a:ext cx="2067596" cy="521558"/>
          </a:xfrm>
          <a:prstGeom prst="rect">
            <a:avLst/>
          </a:prstGeom>
          <a:solidFill>
            <a:schemeClr val="accent6"/>
          </a:solidFill>
          <a:ln w="12700">
            <a:miter lim="400000"/>
          </a:ln>
        </p:spPr>
        <p:txBody>
          <a:bodyPr lIns="45719" rIns="45719"/>
          <a:lstStyle/>
          <a:p>
            <a:pPr/>
          </a:p>
        </p:txBody>
      </p:sp>
      <p:sp>
        <p:nvSpPr>
          <p:cNvPr id="259" name="Shape 259"/>
          <p:cNvSpPr/>
          <p:nvPr/>
        </p:nvSpPr>
        <p:spPr>
          <a:xfrm>
            <a:off x="870867" y="2118569"/>
            <a:ext cx="1749279" cy="1"/>
          </a:xfrm>
          <a:prstGeom prst="line">
            <a:avLst/>
          </a:prstGeom>
          <a:ln w="25400">
            <a:solidFill>
              <a:schemeClr val="accent3">
                <a:satOff val="-6373"/>
                <a:lumOff val="-10823"/>
              </a:schemeClr>
            </a:solidFill>
            <a:tailEnd type="triangle"/>
          </a:ln>
          <a:effectLst>
            <a:outerShdw sx="100000" sy="100000" kx="0" ky="0" algn="b" rotWithShape="0" blurRad="38100" dist="20000" dir="5400000">
              <a:srgbClr val="000000">
                <a:alpha val="38000"/>
              </a:srgbClr>
            </a:outerShdw>
          </a:effectLst>
        </p:spPr>
        <p:txBody>
          <a:bodyPr lIns="45719" rIns="45719"/>
          <a:lstStyle/>
          <a:p>
            <a:pPr>
              <a:defRPr>
                <a:solidFill>
                  <a:srgbClr val="FFFFFF"/>
                </a:solidFill>
              </a:defRPr>
            </a:pPr>
          </a:p>
        </p:txBody>
      </p:sp>
      <p:sp>
        <p:nvSpPr>
          <p:cNvPr id="260" name="Shape 260"/>
          <p:cNvSpPr/>
          <p:nvPr>
            <p:ph type="title"/>
          </p:nvPr>
        </p:nvSpPr>
        <p:spPr>
          <a:xfrm>
            <a:off x="533400" y="971550"/>
            <a:ext cx="8077200" cy="781050"/>
          </a:xfrm>
          <a:prstGeom prst="rect">
            <a:avLst/>
          </a:prstGeom>
        </p:spPr>
        <p:txBody>
          <a:bodyPr/>
          <a:lstStyle>
            <a:lvl1pPr>
              <a:defRPr sz="2700"/>
            </a:lvl1pPr>
          </a:lstStyle>
          <a:p>
            <a:pPr/>
            <a:r>
              <a:t>Northlight &amp; DX12 / Threading</a:t>
            </a:r>
          </a:p>
        </p:txBody>
      </p:sp>
      <p:sp>
        <p:nvSpPr>
          <p:cNvPr id="261" name="Shape 261"/>
          <p:cNvSpPr/>
          <p:nvPr/>
        </p:nvSpPr>
        <p:spPr>
          <a:xfrm flipH="1">
            <a:off x="878525" y="1739482"/>
            <a:ext cx="1" cy="3166240"/>
          </a:xfrm>
          <a:prstGeom prst="line">
            <a:avLst/>
          </a:prstGeom>
          <a:ln w="25400">
            <a:solidFill>
              <a:schemeClr val="accent1">
                <a:satOff val="-4409"/>
                <a:lumOff val="-10509"/>
              </a:schemeClr>
            </a:solidFill>
            <a:tailEnd type="triangle"/>
          </a:ln>
          <a:effectLst>
            <a:outerShdw sx="100000" sy="100000" kx="0" ky="0" algn="b" rotWithShape="0" blurRad="38100" dist="20000" dir="5400000">
              <a:srgbClr val="000000">
                <a:alpha val="38000"/>
              </a:srgbClr>
            </a:outerShdw>
          </a:effectLst>
        </p:spPr>
        <p:txBody>
          <a:bodyPr lIns="45719" rIns="45719"/>
          <a:lstStyle/>
          <a:p>
            <a:pPr>
              <a:defRPr>
                <a:solidFill>
                  <a:srgbClr val="FFFFFF"/>
                </a:solidFill>
              </a:defRPr>
            </a:pPr>
          </a:p>
        </p:txBody>
      </p:sp>
      <p:sp>
        <p:nvSpPr>
          <p:cNvPr id="262" name="Shape 262"/>
          <p:cNvSpPr/>
          <p:nvPr/>
        </p:nvSpPr>
        <p:spPr>
          <a:xfrm rot="16200000">
            <a:off x="-58014" y="3137181"/>
            <a:ext cx="1499739"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solidFill>
                  <a:schemeClr val="accent1">
                    <a:satOff val="-4409"/>
                    <a:lumOff val="-10509"/>
                  </a:schemeClr>
                </a:solidFill>
              </a:defRPr>
            </a:lvl1pPr>
          </a:lstStyle>
          <a:p>
            <a:pPr/>
            <a:r>
              <a:t>main thread</a:t>
            </a:r>
          </a:p>
        </p:txBody>
      </p:sp>
      <p:sp>
        <p:nvSpPr>
          <p:cNvPr id="263" name="Shape 263"/>
          <p:cNvSpPr/>
          <p:nvPr/>
        </p:nvSpPr>
        <p:spPr>
          <a:xfrm>
            <a:off x="1085957" y="1739935"/>
            <a:ext cx="1292905"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solidFill>
                  <a:schemeClr val="accent3">
                    <a:satOff val="-6373"/>
                    <a:lumOff val="-10823"/>
                  </a:schemeClr>
                </a:solidFill>
              </a:defRPr>
            </a:lvl1pPr>
          </a:lstStyle>
          <a:p>
            <a:pPr/>
            <a:r>
              <a:t>init thread</a:t>
            </a:r>
          </a:p>
        </p:txBody>
      </p:sp>
      <p:sp>
        <p:nvSpPr>
          <p:cNvPr id="264" name="Shape 264"/>
          <p:cNvSpPr/>
          <p:nvPr/>
        </p:nvSpPr>
        <p:spPr>
          <a:xfrm flipH="1">
            <a:off x="2597458" y="2129009"/>
            <a:ext cx="1" cy="1976772"/>
          </a:xfrm>
          <a:prstGeom prst="line">
            <a:avLst/>
          </a:prstGeom>
          <a:ln w="25400">
            <a:solidFill>
              <a:schemeClr val="accent3">
                <a:satOff val="-6373"/>
                <a:lumOff val="-10823"/>
              </a:schemeClr>
            </a:solidFill>
            <a:tailEnd type="triangle"/>
          </a:ln>
          <a:effectLst>
            <a:outerShdw sx="100000" sy="100000" kx="0" ky="0" algn="b" rotWithShape="0" blurRad="38100" dist="20000" dir="5400000">
              <a:srgbClr val="000000">
                <a:alpha val="38000"/>
              </a:srgbClr>
            </a:outerShdw>
          </a:effectLst>
        </p:spPr>
        <p:txBody>
          <a:bodyPr lIns="45719" rIns="45719"/>
          <a:lstStyle/>
          <a:p>
            <a:pPr>
              <a:defRPr>
                <a:solidFill>
                  <a:srgbClr val="FFFFFF"/>
                </a:solidFill>
              </a:defRPr>
            </a:pPr>
          </a:p>
        </p:txBody>
      </p:sp>
      <p:sp>
        <p:nvSpPr>
          <p:cNvPr id="265" name="Shape 265"/>
          <p:cNvSpPr/>
          <p:nvPr/>
        </p:nvSpPr>
        <p:spPr>
          <a:xfrm rot="16200000">
            <a:off x="1905668" y="2915817"/>
            <a:ext cx="1734590"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solidFill>
                  <a:schemeClr val="accent3">
                    <a:satOff val="-6373"/>
                    <a:lumOff val="-10823"/>
                  </a:schemeClr>
                </a:solidFill>
              </a:defRPr>
            </a:lvl1pPr>
          </a:lstStyle>
          <a:p>
            <a:pPr/>
            <a:r>
              <a:t>record cmdlist</a:t>
            </a:r>
          </a:p>
        </p:txBody>
      </p:sp>
      <p:sp>
        <p:nvSpPr>
          <p:cNvPr id="266" name="Shape 266"/>
          <p:cNvSpPr/>
          <p:nvPr/>
        </p:nvSpPr>
        <p:spPr>
          <a:xfrm>
            <a:off x="870867" y="4113964"/>
            <a:ext cx="1749279" cy="1"/>
          </a:xfrm>
          <a:prstGeom prst="line">
            <a:avLst/>
          </a:prstGeom>
          <a:ln w="25400">
            <a:solidFill>
              <a:schemeClr val="accent3">
                <a:satOff val="-6373"/>
                <a:lumOff val="-10823"/>
              </a:schemeClr>
            </a:solidFill>
            <a:headEnd type="triangle"/>
          </a:ln>
          <a:effectLst>
            <a:outerShdw sx="100000" sy="100000" kx="0" ky="0" algn="b" rotWithShape="0" blurRad="38100" dist="20000" dir="5400000">
              <a:srgbClr val="000000">
                <a:alpha val="38000"/>
              </a:srgbClr>
            </a:outerShdw>
          </a:effectLst>
        </p:spPr>
        <p:txBody>
          <a:bodyPr lIns="45719" rIns="45719"/>
          <a:lstStyle/>
          <a:p>
            <a:pPr>
              <a:defRPr>
                <a:solidFill>
                  <a:srgbClr val="FFFFFF"/>
                </a:solidFill>
              </a:defRPr>
            </a:pPr>
          </a:p>
        </p:txBody>
      </p:sp>
      <p:sp>
        <p:nvSpPr>
          <p:cNvPr id="267" name="Shape 267"/>
          <p:cNvSpPr/>
          <p:nvPr/>
        </p:nvSpPr>
        <p:spPr>
          <a:xfrm>
            <a:off x="958932" y="3717957"/>
            <a:ext cx="1546955"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solidFill>
                  <a:schemeClr val="accent3">
                    <a:satOff val="-6373"/>
                    <a:lumOff val="-10823"/>
                  </a:schemeClr>
                </a:solidFill>
              </a:defRPr>
            </a:lvl1pPr>
          </a:lstStyle>
          <a:p>
            <a:pPr/>
            <a:r>
              <a:t>finish thread</a:t>
            </a:r>
          </a:p>
        </p:txBody>
      </p:sp>
      <p:sp>
        <p:nvSpPr>
          <p:cNvPr id="268" name="Shape 268"/>
          <p:cNvSpPr/>
          <p:nvPr/>
        </p:nvSpPr>
        <p:spPr>
          <a:xfrm>
            <a:off x="870867" y="4649289"/>
            <a:ext cx="1749279" cy="1"/>
          </a:xfrm>
          <a:prstGeom prst="line">
            <a:avLst/>
          </a:prstGeom>
          <a:ln w="25400">
            <a:solidFill>
              <a:schemeClr val="accent1">
                <a:satOff val="-4409"/>
                <a:lumOff val="-10509"/>
              </a:schemeClr>
            </a:solidFill>
          </a:ln>
          <a:effectLst>
            <a:outerShdw sx="100000" sy="100000" kx="0" ky="0" algn="b" rotWithShape="0" blurRad="38100" dist="20000" dir="5400000">
              <a:srgbClr val="000000">
                <a:alpha val="38000"/>
              </a:srgbClr>
            </a:outerShdw>
          </a:effectLst>
        </p:spPr>
        <p:txBody>
          <a:bodyPr lIns="45719" rIns="45719"/>
          <a:lstStyle/>
          <a:p>
            <a:pPr>
              <a:defRPr>
                <a:solidFill>
                  <a:srgbClr val="FFFFFF"/>
                </a:solidFill>
              </a:defRPr>
            </a:pPr>
          </a:p>
        </p:txBody>
      </p:sp>
      <p:sp>
        <p:nvSpPr>
          <p:cNvPr id="269" name="Shape 269"/>
          <p:cNvSpPr/>
          <p:nvPr/>
        </p:nvSpPr>
        <p:spPr>
          <a:xfrm>
            <a:off x="878929" y="4259397"/>
            <a:ext cx="189800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solidFill>
                  <a:schemeClr val="accent1">
                    <a:satOff val="-4409"/>
                    <a:lumOff val="-10509"/>
                  </a:schemeClr>
                </a:solidFill>
              </a:defRPr>
            </a:lvl1pPr>
          </a:lstStyle>
          <a:p>
            <a:pPr/>
            <a:r>
              <a:t>execute cmdlist</a:t>
            </a:r>
          </a:p>
        </p:txBody>
      </p:sp>
      <p:sp>
        <p:nvSpPr>
          <p:cNvPr id="270" name="Shape 270"/>
          <p:cNvSpPr/>
          <p:nvPr>
            <p:ph type="body" sz="half" idx="1"/>
          </p:nvPr>
        </p:nvSpPr>
        <p:spPr>
          <a:xfrm>
            <a:off x="3244096" y="1809750"/>
            <a:ext cx="5789376" cy="2743200"/>
          </a:xfrm>
          <a:prstGeom prst="rect">
            <a:avLst/>
          </a:prstGeom>
        </p:spPr>
        <p:txBody>
          <a:bodyPr/>
          <a:lstStyle/>
          <a:p>
            <a:pPr marL="215900" indent="-215900">
              <a:defRPr sz="2200"/>
            </a:pPr>
            <a:r>
              <a:t>Acquire:</a:t>
            </a:r>
          </a:p>
          <a:p>
            <a:pPr lvl="1" marL="719137" indent="-261937">
              <a:defRPr sz="2200"/>
            </a:pPr>
            <a:r>
              <a:t>Descriptor manager</a:t>
            </a:r>
          </a:p>
          <a:p>
            <a:pPr lvl="1" marL="719137" indent="-261937">
              <a:defRPr sz="2200"/>
            </a:pPr>
            <a:r>
              <a:t>Descriptor manager fence</a:t>
            </a:r>
          </a:p>
          <a:p>
            <a:pPr lvl="1" marL="719137" indent="-261937">
              <a:defRPr sz="2200"/>
            </a:pPr>
            <a:r>
              <a:t>Command allocator</a:t>
            </a:r>
          </a:p>
          <a:p>
            <a:pPr lvl="1" marL="719137" indent="-261937">
              <a:defRPr sz="2200"/>
            </a:pPr>
            <a:r>
              <a:t>Command list</a:t>
            </a:r>
          </a:p>
        </p:txBody>
      </p:sp>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44" name="Shape 44"/>
          <p:cNvSpPr/>
          <p:nvPr/>
        </p:nvSpPr>
        <p:spPr>
          <a:xfrm>
            <a:off x="-6746" y="3902274"/>
            <a:ext cx="9287834" cy="1081797"/>
          </a:xfrm>
          <a:prstGeom prst="rect">
            <a:avLst/>
          </a:prstGeom>
          <a:solidFill>
            <a:srgbClr val="000000"/>
          </a:solidFill>
          <a:ln w="12700">
            <a:miter lim="400000"/>
          </a:ln>
        </p:spPr>
        <p:txBody>
          <a:bodyPr lIns="45719" rIns="45719"/>
          <a:lstStyle/>
          <a:p>
            <a:pPr/>
          </a:p>
        </p:txBody>
      </p:sp>
      <p:pic>
        <p:nvPicPr>
          <p:cNvPr id="45" name="unknown.jpg"/>
          <p:cNvPicPr>
            <a:picLocks noChangeAspect="1"/>
          </p:cNvPicPr>
          <p:nvPr/>
        </p:nvPicPr>
        <p:blipFill>
          <a:blip r:embed="rId3">
            <a:extLst/>
          </a:blip>
          <a:stretch>
            <a:fillRect/>
          </a:stretch>
        </p:blipFill>
        <p:spPr>
          <a:xfrm>
            <a:off x="-19409" y="515842"/>
            <a:ext cx="9182818" cy="3399047"/>
          </a:xfrm>
          <a:prstGeom prst="rect">
            <a:avLst/>
          </a:prstGeom>
          <a:ln w="12700">
            <a:miter lim="400000"/>
          </a:ln>
        </p:spPr>
      </p:pic>
      <p:sp>
        <p:nvSpPr>
          <p:cNvPr id="46" name="Shape 46"/>
          <p:cNvSpPr/>
          <p:nvPr>
            <p:ph type="title"/>
          </p:nvPr>
        </p:nvSpPr>
        <p:spPr>
          <a:xfrm>
            <a:off x="913520" y="4012510"/>
            <a:ext cx="8077201" cy="781051"/>
          </a:xfrm>
          <a:prstGeom prst="rect">
            <a:avLst/>
          </a:prstGeom>
        </p:spPr>
        <p:txBody>
          <a:bodyPr/>
          <a:lstStyle/>
          <a:p>
            <a:pPr defTabSz="749808">
              <a:defRPr sz="2214">
                <a:solidFill>
                  <a:srgbClr val="FFFFFF"/>
                </a:solidFill>
              </a:defRPr>
            </a:pPr>
            <a:r>
              <a:t>Quantum Break, 3rd person cinematic action game,</a:t>
            </a:r>
          </a:p>
          <a:p>
            <a:pPr defTabSz="749808">
              <a:defRPr sz="2214">
                <a:solidFill>
                  <a:srgbClr val="FFFFFF"/>
                </a:solidFill>
              </a:defRPr>
            </a:pPr>
            <a:r>
              <a:t>Out on Xbox One and Windows 10 on April 5th!</a:t>
            </a:r>
          </a:p>
        </p:txBody>
      </p:sp>
    </p:spTree>
  </p:cSld>
  <p:clrMapOvr>
    <a:masterClrMapping/>
  </p:clrMapOvr>
  <p:transition xmlns:p14="http://schemas.microsoft.com/office/powerpoint/2010/main" spd="med" advClick="1" p14:dur="1000"/>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4" name="Shape 274"/>
          <p:cNvSpPr/>
          <p:nvPr/>
        </p:nvSpPr>
        <p:spPr>
          <a:xfrm>
            <a:off x="715075" y="3737958"/>
            <a:ext cx="2067595" cy="521558"/>
          </a:xfrm>
          <a:prstGeom prst="rect">
            <a:avLst/>
          </a:prstGeom>
          <a:solidFill>
            <a:schemeClr val="accent6"/>
          </a:solidFill>
          <a:ln w="12700">
            <a:miter lim="400000"/>
          </a:ln>
        </p:spPr>
        <p:txBody>
          <a:bodyPr lIns="45719" rIns="45719"/>
          <a:lstStyle/>
          <a:p>
            <a:pPr/>
          </a:p>
        </p:txBody>
      </p:sp>
      <p:sp>
        <p:nvSpPr>
          <p:cNvPr id="275" name="Shape 275"/>
          <p:cNvSpPr/>
          <p:nvPr/>
        </p:nvSpPr>
        <p:spPr>
          <a:xfrm>
            <a:off x="870867" y="2118569"/>
            <a:ext cx="1749279" cy="1"/>
          </a:xfrm>
          <a:prstGeom prst="line">
            <a:avLst/>
          </a:prstGeom>
          <a:ln w="25400">
            <a:solidFill>
              <a:schemeClr val="accent3">
                <a:satOff val="-6373"/>
                <a:lumOff val="-10823"/>
              </a:schemeClr>
            </a:solidFill>
            <a:tailEnd type="triangle"/>
          </a:ln>
          <a:effectLst>
            <a:outerShdw sx="100000" sy="100000" kx="0" ky="0" algn="b" rotWithShape="0" blurRad="38100" dist="20000" dir="5400000">
              <a:srgbClr val="000000">
                <a:alpha val="38000"/>
              </a:srgbClr>
            </a:outerShdw>
          </a:effectLst>
        </p:spPr>
        <p:txBody>
          <a:bodyPr lIns="45719" rIns="45719"/>
          <a:lstStyle/>
          <a:p>
            <a:pPr>
              <a:defRPr>
                <a:solidFill>
                  <a:srgbClr val="FFFFFF"/>
                </a:solidFill>
              </a:defRPr>
            </a:pPr>
          </a:p>
        </p:txBody>
      </p:sp>
      <p:sp>
        <p:nvSpPr>
          <p:cNvPr id="276" name="Shape 276"/>
          <p:cNvSpPr/>
          <p:nvPr>
            <p:ph type="title"/>
          </p:nvPr>
        </p:nvSpPr>
        <p:spPr>
          <a:xfrm>
            <a:off x="533400" y="971550"/>
            <a:ext cx="8077200" cy="781050"/>
          </a:xfrm>
          <a:prstGeom prst="rect">
            <a:avLst/>
          </a:prstGeom>
        </p:spPr>
        <p:txBody>
          <a:bodyPr/>
          <a:lstStyle>
            <a:lvl1pPr>
              <a:defRPr sz="2700"/>
            </a:lvl1pPr>
          </a:lstStyle>
          <a:p>
            <a:pPr/>
            <a:r>
              <a:t>Northlight &amp; DX12 / Threading</a:t>
            </a:r>
          </a:p>
        </p:txBody>
      </p:sp>
      <p:sp>
        <p:nvSpPr>
          <p:cNvPr id="277" name="Shape 277"/>
          <p:cNvSpPr/>
          <p:nvPr/>
        </p:nvSpPr>
        <p:spPr>
          <a:xfrm flipH="1">
            <a:off x="878525" y="1739482"/>
            <a:ext cx="1" cy="3166240"/>
          </a:xfrm>
          <a:prstGeom prst="line">
            <a:avLst/>
          </a:prstGeom>
          <a:ln w="25400">
            <a:solidFill>
              <a:schemeClr val="accent1">
                <a:satOff val="-4409"/>
                <a:lumOff val="-10509"/>
              </a:schemeClr>
            </a:solidFill>
            <a:tailEnd type="triangle"/>
          </a:ln>
          <a:effectLst>
            <a:outerShdw sx="100000" sy="100000" kx="0" ky="0" algn="b" rotWithShape="0" blurRad="38100" dist="20000" dir="5400000">
              <a:srgbClr val="000000">
                <a:alpha val="38000"/>
              </a:srgbClr>
            </a:outerShdw>
          </a:effectLst>
        </p:spPr>
        <p:txBody>
          <a:bodyPr lIns="45719" rIns="45719"/>
          <a:lstStyle/>
          <a:p>
            <a:pPr>
              <a:defRPr>
                <a:solidFill>
                  <a:srgbClr val="FFFFFF"/>
                </a:solidFill>
              </a:defRPr>
            </a:pPr>
          </a:p>
        </p:txBody>
      </p:sp>
      <p:sp>
        <p:nvSpPr>
          <p:cNvPr id="278" name="Shape 278"/>
          <p:cNvSpPr/>
          <p:nvPr/>
        </p:nvSpPr>
        <p:spPr>
          <a:xfrm rot="16200000">
            <a:off x="-58014" y="3137181"/>
            <a:ext cx="1499739"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solidFill>
                  <a:schemeClr val="accent1">
                    <a:satOff val="-4409"/>
                    <a:lumOff val="-10509"/>
                  </a:schemeClr>
                </a:solidFill>
              </a:defRPr>
            </a:lvl1pPr>
          </a:lstStyle>
          <a:p>
            <a:pPr/>
            <a:r>
              <a:t>main thread</a:t>
            </a:r>
          </a:p>
        </p:txBody>
      </p:sp>
      <p:sp>
        <p:nvSpPr>
          <p:cNvPr id="279" name="Shape 279"/>
          <p:cNvSpPr/>
          <p:nvPr/>
        </p:nvSpPr>
        <p:spPr>
          <a:xfrm>
            <a:off x="1085957" y="1739935"/>
            <a:ext cx="1292905"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solidFill>
                  <a:schemeClr val="accent3">
                    <a:satOff val="-6373"/>
                    <a:lumOff val="-10823"/>
                  </a:schemeClr>
                </a:solidFill>
              </a:defRPr>
            </a:lvl1pPr>
          </a:lstStyle>
          <a:p>
            <a:pPr/>
            <a:r>
              <a:t>init thread</a:t>
            </a:r>
          </a:p>
        </p:txBody>
      </p:sp>
      <p:sp>
        <p:nvSpPr>
          <p:cNvPr id="280" name="Shape 280"/>
          <p:cNvSpPr/>
          <p:nvPr/>
        </p:nvSpPr>
        <p:spPr>
          <a:xfrm flipH="1">
            <a:off x="2597458" y="2129009"/>
            <a:ext cx="1" cy="1976772"/>
          </a:xfrm>
          <a:prstGeom prst="line">
            <a:avLst/>
          </a:prstGeom>
          <a:ln w="25400">
            <a:solidFill>
              <a:schemeClr val="accent3">
                <a:satOff val="-6373"/>
                <a:lumOff val="-10823"/>
              </a:schemeClr>
            </a:solidFill>
            <a:tailEnd type="triangle"/>
          </a:ln>
          <a:effectLst>
            <a:outerShdw sx="100000" sy="100000" kx="0" ky="0" algn="b" rotWithShape="0" blurRad="38100" dist="20000" dir="5400000">
              <a:srgbClr val="000000">
                <a:alpha val="38000"/>
              </a:srgbClr>
            </a:outerShdw>
          </a:effectLst>
        </p:spPr>
        <p:txBody>
          <a:bodyPr lIns="45719" rIns="45719"/>
          <a:lstStyle/>
          <a:p>
            <a:pPr>
              <a:defRPr>
                <a:solidFill>
                  <a:srgbClr val="FFFFFF"/>
                </a:solidFill>
              </a:defRPr>
            </a:pPr>
          </a:p>
        </p:txBody>
      </p:sp>
      <p:sp>
        <p:nvSpPr>
          <p:cNvPr id="281" name="Shape 281"/>
          <p:cNvSpPr/>
          <p:nvPr/>
        </p:nvSpPr>
        <p:spPr>
          <a:xfrm rot="16200000">
            <a:off x="1905668" y="2915817"/>
            <a:ext cx="1734590"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solidFill>
                  <a:schemeClr val="accent3">
                    <a:satOff val="-6373"/>
                    <a:lumOff val="-10823"/>
                  </a:schemeClr>
                </a:solidFill>
              </a:defRPr>
            </a:lvl1pPr>
          </a:lstStyle>
          <a:p>
            <a:pPr/>
            <a:r>
              <a:t>record cmdlist</a:t>
            </a:r>
          </a:p>
        </p:txBody>
      </p:sp>
      <p:sp>
        <p:nvSpPr>
          <p:cNvPr id="282" name="Shape 282"/>
          <p:cNvSpPr/>
          <p:nvPr/>
        </p:nvSpPr>
        <p:spPr>
          <a:xfrm>
            <a:off x="870867" y="4113964"/>
            <a:ext cx="1749279" cy="1"/>
          </a:xfrm>
          <a:prstGeom prst="line">
            <a:avLst/>
          </a:prstGeom>
          <a:ln w="25400">
            <a:solidFill>
              <a:schemeClr val="accent3">
                <a:satOff val="-6373"/>
                <a:lumOff val="-10823"/>
              </a:schemeClr>
            </a:solidFill>
            <a:headEnd type="triangle"/>
          </a:ln>
          <a:effectLst>
            <a:outerShdw sx="100000" sy="100000" kx="0" ky="0" algn="b" rotWithShape="0" blurRad="38100" dist="20000" dir="5400000">
              <a:srgbClr val="000000">
                <a:alpha val="38000"/>
              </a:srgbClr>
            </a:outerShdw>
          </a:effectLst>
        </p:spPr>
        <p:txBody>
          <a:bodyPr lIns="45719" rIns="45719"/>
          <a:lstStyle/>
          <a:p>
            <a:pPr>
              <a:defRPr>
                <a:solidFill>
                  <a:srgbClr val="FFFFFF"/>
                </a:solidFill>
              </a:defRPr>
            </a:pPr>
          </a:p>
        </p:txBody>
      </p:sp>
      <p:sp>
        <p:nvSpPr>
          <p:cNvPr id="283" name="Shape 283"/>
          <p:cNvSpPr/>
          <p:nvPr/>
        </p:nvSpPr>
        <p:spPr>
          <a:xfrm>
            <a:off x="958932" y="3717957"/>
            <a:ext cx="1546955"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solidFill>
                  <a:schemeClr val="accent3">
                    <a:satOff val="-6373"/>
                    <a:lumOff val="-10823"/>
                  </a:schemeClr>
                </a:solidFill>
              </a:defRPr>
            </a:lvl1pPr>
          </a:lstStyle>
          <a:p>
            <a:pPr/>
            <a:r>
              <a:t>finish thread</a:t>
            </a:r>
          </a:p>
        </p:txBody>
      </p:sp>
      <p:sp>
        <p:nvSpPr>
          <p:cNvPr id="284" name="Shape 284"/>
          <p:cNvSpPr/>
          <p:nvPr/>
        </p:nvSpPr>
        <p:spPr>
          <a:xfrm>
            <a:off x="870867" y="4649289"/>
            <a:ext cx="1749279" cy="1"/>
          </a:xfrm>
          <a:prstGeom prst="line">
            <a:avLst/>
          </a:prstGeom>
          <a:ln w="25400">
            <a:solidFill>
              <a:schemeClr val="accent1">
                <a:satOff val="-4409"/>
                <a:lumOff val="-10509"/>
              </a:schemeClr>
            </a:solidFill>
          </a:ln>
          <a:effectLst>
            <a:outerShdw sx="100000" sy="100000" kx="0" ky="0" algn="b" rotWithShape="0" blurRad="38100" dist="20000" dir="5400000">
              <a:srgbClr val="000000">
                <a:alpha val="38000"/>
              </a:srgbClr>
            </a:outerShdw>
          </a:effectLst>
        </p:spPr>
        <p:txBody>
          <a:bodyPr lIns="45719" rIns="45719"/>
          <a:lstStyle/>
          <a:p>
            <a:pPr>
              <a:defRPr>
                <a:solidFill>
                  <a:srgbClr val="FFFFFF"/>
                </a:solidFill>
              </a:defRPr>
            </a:pPr>
          </a:p>
        </p:txBody>
      </p:sp>
      <p:sp>
        <p:nvSpPr>
          <p:cNvPr id="285" name="Shape 285"/>
          <p:cNvSpPr/>
          <p:nvPr/>
        </p:nvSpPr>
        <p:spPr>
          <a:xfrm>
            <a:off x="878929" y="4259397"/>
            <a:ext cx="189800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solidFill>
                  <a:schemeClr val="accent1">
                    <a:satOff val="-4409"/>
                    <a:lumOff val="-10509"/>
                  </a:schemeClr>
                </a:solidFill>
              </a:defRPr>
            </a:lvl1pPr>
          </a:lstStyle>
          <a:p>
            <a:pPr/>
            <a:r>
              <a:t>execute cmdlist</a:t>
            </a:r>
          </a:p>
        </p:txBody>
      </p:sp>
      <p:sp>
        <p:nvSpPr>
          <p:cNvPr id="286" name="Shape 286"/>
          <p:cNvSpPr/>
          <p:nvPr>
            <p:ph type="body" sz="half" idx="1"/>
          </p:nvPr>
        </p:nvSpPr>
        <p:spPr>
          <a:xfrm>
            <a:off x="3244096" y="1809750"/>
            <a:ext cx="5789376" cy="2743200"/>
          </a:xfrm>
          <a:prstGeom prst="rect">
            <a:avLst/>
          </a:prstGeom>
        </p:spPr>
        <p:txBody>
          <a:bodyPr/>
          <a:lstStyle/>
          <a:p>
            <a:pPr marL="215900" indent="-215900">
              <a:defRPr sz="2200"/>
            </a:pPr>
            <a:r>
              <a:t>Release CPU reusable:</a:t>
            </a:r>
          </a:p>
          <a:p>
            <a:pPr lvl="1" marL="719137" indent="-261937">
              <a:defRPr sz="2200"/>
            </a:pPr>
            <a:r>
              <a:t>Descriptor manager</a:t>
            </a:r>
          </a:p>
          <a:p>
            <a:pPr lvl="1" marL="719137" indent="-261937">
              <a:defRPr sz="2200">
                <a:solidFill>
                  <a:srgbClr val="DDDDDD"/>
                </a:solidFill>
              </a:defRPr>
            </a:pPr>
            <a:r>
              <a:t>Descriptor manager fence</a:t>
            </a:r>
          </a:p>
          <a:p>
            <a:pPr lvl="1" marL="719137" indent="-261937">
              <a:defRPr sz="2200"/>
            </a:pPr>
            <a:r>
              <a:t>Command allocator</a:t>
            </a:r>
          </a:p>
          <a:p>
            <a:pPr lvl="1" marL="719137" indent="-261937">
              <a:defRPr sz="2200">
                <a:solidFill>
                  <a:srgbClr val="DDDDDD"/>
                </a:solidFill>
              </a:defRPr>
            </a:pPr>
            <a:r>
              <a:t>Command list</a:t>
            </a:r>
          </a:p>
        </p:txBody>
      </p:sp>
    </p:spTree>
  </p:cSld>
  <p:clrMapOvr>
    <a:masterClrMapping/>
  </p:clrMapOvr>
  <p:transition xmlns:p14="http://schemas.microsoft.com/office/powerpoint/2010/main" spd="med" advClick="1" p14:dur="1000"/>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0" name="Shape 290"/>
          <p:cNvSpPr/>
          <p:nvPr/>
        </p:nvSpPr>
        <p:spPr>
          <a:xfrm>
            <a:off x="715075" y="4203929"/>
            <a:ext cx="2067595" cy="521558"/>
          </a:xfrm>
          <a:prstGeom prst="rect">
            <a:avLst/>
          </a:prstGeom>
          <a:solidFill>
            <a:schemeClr val="accent6"/>
          </a:solidFill>
          <a:ln w="12700">
            <a:miter lim="400000"/>
          </a:ln>
        </p:spPr>
        <p:txBody>
          <a:bodyPr lIns="45719" rIns="45719"/>
          <a:lstStyle/>
          <a:p>
            <a:pPr/>
          </a:p>
        </p:txBody>
      </p:sp>
      <p:sp>
        <p:nvSpPr>
          <p:cNvPr id="291" name="Shape 291"/>
          <p:cNvSpPr/>
          <p:nvPr/>
        </p:nvSpPr>
        <p:spPr>
          <a:xfrm>
            <a:off x="870867" y="2118569"/>
            <a:ext cx="1749279" cy="1"/>
          </a:xfrm>
          <a:prstGeom prst="line">
            <a:avLst/>
          </a:prstGeom>
          <a:ln w="25400">
            <a:solidFill>
              <a:schemeClr val="accent3">
                <a:satOff val="-6373"/>
                <a:lumOff val="-10823"/>
              </a:schemeClr>
            </a:solidFill>
            <a:tailEnd type="triangle"/>
          </a:ln>
          <a:effectLst>
            <a:outerShdw sx="100000" sy="100000" kx="0" ky="0" algn="b" rotWithShape="0" blurRad="38100" dist="20000" dir="5400000">
              <a:srgbClr val="000000">
                <a:alpha val="38000"/>
              </a:srgbClr>
            </a:outerShdw>
          </a:effectLst>
        </p:spPr>
        <p:txBody>
          <a:bodyPr lIns="45719" rIns="45719"/>
          <a:lstStyle/>
          <a:p>
            <a:pPr>
              <a:defRPr>
                <a:solidFill>
                  <a:srgbClr val="FFFFFF"/>
                </a:solidFill>
              </a:defRPr>
            </a:pPr>
          </a:p>
        </p:txBody>
      </p:sp>
      <p:sp>
        <p:nvSpPr>
          <p:cNvPr id="292" name="Shape 292"/>
          <p:cNvSpPr/>
          <p:nvPr>
            <p:ph type="title"/>
          </p:nvPr>
        </p:nvSpPr>
        <p:spPr>
          <a:xfrm>
            <a:off x="533400" y="971550"/>
            <a:ext cx="8077200" cy="781050"/>
          </a:xfrm>
          <a:prstGeom prst="rect">
            <a:avLst/>
          </a:prstGeom>
        </p:spPr>
        <p:txBody>
          <a:bodyPr/>
          <a:lstStyle>
            <a:lvl1pPr>
              <a:defRPr sz="2700"/>
            </a:lvl1pPr>
          </a:lstStyle>
          <a:p>
            <a:pPr/>
            <a:r>
              <a:t>Northlight &amp; DX12 / Threading</a:t>
            </a:r>
          </a:p>
        </p:txBody>
      </p:sp>
      <p:sp>
        <p:nvSpPr>
          <p:cNvPr id="293" name="Shape 293"/>
          <p:cNvSpPr/>
          <p:nvPr/>
        </p:nvSpPr>
        <p:spPr>
          <a:xfrm flipH="1">
            <a:off x="878525" y="1739482"/>
            <a:ext cx="1" cy="3166240"/>
          </a:xfrm>
          <a:prstGeom prst="line">
            <a:avLst/>
          </a:prstGeom>
          <a:ln w="25400">
            <a:solidFill>
              <a:schemeClr val="accent1">
                <a:satOff val="-4409"/>
                <a:lumOff val="-10509"/>
              </a:schemeClr>
            </a:solidFill>
            <a:tailEnd type="triangle"/>
          </a:ln>
          <a:effectLst>
            <a:outerShdw sx="100000" sy="100000" kx="0" ky="0" algn="b" rotWithShape="0" blurRad="38100" dist="20000" dir="5400000">
              <a:srgbClr val="000000">
                <a:alpha val="38000"/>
              </a:srgbClr>
            </a:outerShdw>
          </a:effectLst>
        </p:spPr>
        <p:txBody>
          <a:bodyPr lIns="45719" rIns="45719"/>
          <a:lstStyle/>
          <a:p>
            <a:pPr>
              <a:defRPr>
                <a:solidFill>
                  <a:srgbClr val="FFFFFF"/>
                </a:solidFill>
              </a:defRPr>
            </a:pPr>
          </a:p>
        </p:txBody>
      </p:sp>
      <p:sp>
        <p:nvSpPr>
          <p:cNvPr id="294" name="Shape 294"/>
          <p:cNvSpPr/>
          <p:nvPr/>
        </p:nvSpPr>
        <p:spPr>
          <a:xfrm rot="16200000">
            <a:off x="-58014" y="3137181"/>
            <a:ext cx="1499739"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solidFill>
                  <a:schemeClr val="accent1">
                    <a:satOff val="-4409"/>
                    <a:lumOff val="-10509"/>
                  </a:schemeClr>
                </a:solidFill>
              </a:defRPr>
            </a:lvl1pPr>
          </a:lstStyle>
          <a:p>
            <a:pPr/>
            <a:r>
              <a:t>main thread</a:t>
            </a:r>
          </a:p>
        </p:txBody>
      </p:sp>
      <p:sp>
        <p:nvSpPr>
          <p:cNvPr id="295" name="Shape 295"/>
          <p:cNvSpPr/>
          <p:nvPr/>
        </p:nvSpPr>
        <p:spPr>
          <a:xfrm>
            <a:off x="1085957" y="1739935"/>
            <a:ext cx="1292905"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solidFill>
                  <a:schemeClr val="accent3">
                    <a:satOff val="-6373"/>
                    <a:lumOff val="-10823"/>
                  </a:schemeClr>
                </a:solidFill>
              </a:defRPr>
            </a:lvl1pPr>
          </a:lstStyle>
          <a:p>
            <a:pPr/>
            <a:r>
              <a:t>init thread</a:t>
            </a:r>
          </a:p>
        </p:txBody>
      </p:sp>
      <p:sp>
        <p:nvSpPr>
          <p:cNvPr id="296" name="Shape 296"/>
          <p:cNvSpPr/>
          <p:nvPr/>
        </p:nvSpPr>
        <p:spPr>
          <a:xfrm flipH="1">
            <a:off x="2597458" y="2129009"/>
            <a:ext cx="1" cy="1976772"/>
          </a:xfrm>
          <a:prstGeom prst="line">
            <a:avLst/>
          </a:prstGeom>
          <a:ln w="25400">
            <a:solidFill>
              <a:schemeClr val="accent3">
                <a:satOff val="-6373"/>
                <a:lumOff val="-10823"/>
              </a:schemeClr>
            </a:solidFill>
            <a:tailEnd type="triangle"/>
          </a:ln>
          <a:effectLst>
            <a:outerShdw sx="100000" sy="100000" kx="0" ky="0" algn="b" rotWithShape="0" blurRad="38100" dist="20000" dir="5400000">
              <a:srgbClr val="000000">
                <a:alpha val="38000"/>
              </a:srgbClr>
            </a:outerShdw>
          </a:effectLst>
        </p:spPr>
        <p:txBody>
          <a:bodyPr lIns="45719" rIns="45719"/>
          <a:lstStyle/>
          <a:p>
            <a:pPr>
              <a:defRPr>
                <a:solidFill>
                  <a:srgbClr val="FFFFFF"/>
                </a:solidFill>
              </a:defRPr>
            </a:pPr>
          </a:p>
        </p:txBody>
      </p:sp>
      <p:sp>
        <p:nvSpPr>
          <p:cNvPr id="297" name="Shape 297"/>
          <p:cNvSpPr/>
          <p:nvPr/>
        </p:nvSpPr>
        <p:spPr>
          <a:xfrm rot="16200000">
            <a:off x="1905668" y="2915817"/>
            <a:ext cx="1734590"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solidFill>
                  <a:schemeClr val="accent3">
                    <a:satOff val="-6373"/>
                    <a:lumOff val="-10823"/>
                  </a:schemeClr>
                </a:solidFill>
              </a:defRPr>
            </a:lvl1pPr>
          </a:lstStyle>
          <a:p>
            <a:pPr/>
            <a:r>
              <a:t>record cmdlist</a:t>
            </a:r>
          </a:p>
        </p:txBody>
      </p:sp>
      <p:sp>
        <p:nvSpPr>
          <p:cNvPr id="298" name="Shape 298"/>
          <p:cNvSpPr/>
          <p:nvPr/>
        </p:nvSpPr>
        <p:spPr>
          <a:xfrm>
            <a:off x="870867" y="4113964"/>
            <a:ext cx="1749279" cy="1"/>
          </a:xfrm>
          <a:prstGeom prst="line">
            <a:avLst/>
          </a:prstGeom>
          <a:ln w="25400">
            <a:solidFill>
              <a:schemeClr val="accent3">
                <a:satOff val="-6373"/>
                <a:lumOff val="-10823"/>
              </a:schemeClr>
            </a:solidFill>
            <a:headEnd type="triangle"/>
          </a:ln>
          <a:effectLst>
            <a:outerShdw sx="100000" sy="100000" kx="0" ky="0" algn="b" rotWithShape="0" blurRad="38100" dist="20000" dir="5400000">
              <a:srgbClr val="000000">
                <a:alpha val="38000"/>
              </a:srgbClr>
            </a:outerShdw>
          </a:effectLst>
        </p:spPr>
        <p:txBody>
          <a:bodyPr lIns="45719" rIns="45719"/>
          <a:lstStyle/>
          <a:p>
            <a:pPr>
              <a:defRPr>
                <a:solidFill>
                  <a:srgbClr val="FFFFFF"/>
                </a:solidFill>
              </a:defRPr>
            </a:pPr>
          </a:p>
        </p:txBody>
      </p:sp>
      <p:sp>
        <p:nvSpPr>
          <p:cNvPr id="299" name="Shape 299"/>
          <p:cNvSpPr/>
          <p:nvPr/>
        </p:nvSpPr>
        <p:spPr>
          <a:xfrm>
            <a:off x="958932" y="3717957"/>
            <a:ext cx="1546955"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solidFill>
                  <a:schemeClr val="accent3">
                    <a:satOff val="-6373"/>
                    <a:lumOff val="-10823"/>
                  </a:schemeClr>
                </a:solidFill>
              </a:defRPr>
            </a:lvl1pPr>
          </a:lstStyle>
          <a:p>
            <a:pPr/>
            <a:r>
              <a:t>finish thread</a:t>
            </a:r>
          </a:p>
        </p:txBody>
      </p:sp>
      <p:sp>
        <p:nvSpPr>
          <p:cNvPr id="300" name="Shape 300"/>
          <p:cNvSpPr/>
          <p:nvPr/>
        </p:nvSpPr>
        <p:spPr>
          <a:xfrm>
            <a:off x="870867" y="4649289"/>
            <a:ext cx="1749279" cy="1"/>
          </a:xfrm>
          <a:prstGeom prst="line">
            <a:avLst/>
          </a:prstGeom>
          <a:ln w="25400">
            <a:solidFill>
              <a:schemeClr val="accent1">
                <a:satOff val="-4409"/>
                <a:lumOff val="-10509"/>
              </a:schemeClr>
            </a:solidFill>
          </a:ln>
          <a:effectLst>
            <a:outerShdw sx="100000" sy="100000" kx="0" ky="0" algn="b" rotWithShape="0" blurRad="38100" dist="20000" dir="5400000">
              <a:srgbClr val="000000">
                <a:alpha val="38000"/>
              </a:srgbClr>
            </a:outerShdw>
          </a:effectLst>
        </p:spPr>
        <p:txBody>
          <a:bodyPr lIns="45719" rIns="45719"/>
          <a:lstStyle/>
          <a:p>
            <a:pPr>
              <a:defRPr>
                <a:solidFill>
                  <a:srgbClr val="FFFFFF"/>
                </a:solidFill>
              </a:defRPr>
            </a:pPr>
          </a:p>
        </p:txBody>
      </p:sp>
      <p:sp>
        <p:nvSpPr>
          <p:cNvPr id="301" name="Shape 301"/>
          <p:cNvSpPr/>
          <p:nvPr/>
        </p:nvSpPr>
        <p:spPr>
          <a:xfrm>
            <a:off x="878929" y="4259397"/>
            <a:ext cx="189800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solidFill>
                  <a:schemeClr val="accent1">
                    <a:satOff val="-4409"/>
                    <a:lumOff val="-10509"/>
                  </a:schemeClr>
                </a:solidFill>
              </a:defRPr>
            </a:lvl1pPr>
          </a:lstStyle>
          <a:p>
            <a:pPr/>
            <a:r>
              <a:t>execute cmdlist</a:t>
            </a:r>
          </a:p>
        </p:txBody>
      </p:sp>
      <p:sp>
        <p:nvSpPr>
          <p:cNvPr id="302" name="Shape 302"/>
          <p:cNvSpPr/>
          <p:nvPr>
            <p:ph type="body" sz="half" idx="1"/>
          </p:nvPr>
        </p:nvSpPr>
        <p:spPr>
          <a:xfrm>
            <a:off x="3244096" y="1809750"/>
            <a:ext cx="5789376" cy="2743200"/>
          </a:xfrm>
          <a:prstGeom prst="rect">
            <a:avLst/>
          </a:prstGeom>
        </p:spPr>
        <p:txBody>
          <a:bodyPr/>
          <a:lstStyle/>
          <a:p>
            <a:pPr marL="215900" indent="-215900">
              <a:defRPr sz="2200"/>
            </a:pPr>
            <a:r>
              <a:t>Release GPU reusable:</a:t>
            </a:r>
          </a:p>
          <a:p>
            <a:pPr lvl="1" marL="719137" indent="-261937">
              <a:defRPr sz="2200">
                <a:solidFill>
                  <a:srgbClr val="DDDDDD"/>
                </a:solidFill>
              </a:defRPr>
            </a:pPr>
            <a:r>
              <a:t>Descriptor manager</a:t>
            </a:r>
          </a:p>
          <a:p>
            <a:pPr lvl="1" marL="719137" indent="-261937">
              <a:defRPr sz="2200"/>
            </a:pPr>
            <a:r>
              <a:t>Descriptor manager fence</a:t>
            </a:r>
          </a:p>
          <a:p>
            <a:pPr lvl="1" marL="719137" indent="-261937">
              <a:defRPr sz="2200">
                <a:solidFill>
                  <a:srgbClr val="DDDDDD"/>
                </a:solidFill>
              </a:defRPr>
            </a:pPr>
            <a:r>
              <a:t>Command allocator</a:t>
            </a:r>
          </a:p>
          <a:p>
            <a:pPr lvl="1" marL="719137" indent="-261937">
              <a:defRPr sz="2200"/>
            </a:pPr>
            <a:r>
              <a:t>Command list</a:t>
            </a:r>
          </a:p>
        </p:txBody>
      </p:sp>
    </p:spTree>
  </p:cSld>
  <p:clrMapOvr>
    <a:masterClrMapping/>
  </p:clrMapOvr>
  <p:transition xmlns:p14="http://schemas.microsoft.com/office/powerpoint/2010/main" spd="med" advClick="1" p14:dur="1000"/>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6" name="Shape 306"/>
          <p:cNvSpPr/>
          <p:nvPr>
            <p:ph type="title"/>
          </p:nvPr>
        </p:nvSpPr>
        <p:spPr>
          <a:xfrm>
            <a:off x="533400" y="971550"/>
            <a:ext cx="8077200" cy="781050"/>
          </a:xfrm>
          <a:prstGeom prst="rect">
            <a:avLst/>
          </a:prstGeom>
        </p:spPr>
        <p:txBody>
          <a:bodyPr/>
          <a:lstStyle>
            <a:lvl1pPr>
              <a:defRPr sz="2700"/>
            </a:lvl1pPr>
          </a:lstStyle>
          <a:p>
            <a:pPr/>
            <a:r>
              <a:t>Conclusion</a:t>
            </a:r>
          </a:p>
        </p:txBody>
      </p:sp>
    </p:spTree>
  </p:cSld>
  <p:clrMapOvr>
    <a:masterClrMapping/>
  </p:clrMapOvr>
  <p:transition xmlns:p14="http://schemas.microsoft.com/office/powerpoint/2010/main" spd="med" advClick="1" p14:dur="1000"/>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8" name="Shape 308"/>
          <p:cNvSpPr/>
          <p:nvPr>
            <p:ph type="title"/>
          </p:nvPr>
        </p:nvSpPr>
        <p:spPr>
          <a:xfrm>
            <a:off x="533400" y="971550"/>
            <a:ext cx="8077200" cy="781050"/>
          </a:xfrm>
          <a:prstGeom prst="rect">
            <a:avLst/>
          </a:prstGeom>
        </p:spPr>
        <p:txBody>
          <a:bodyPr/>
          <a:lstStyle>
            <a:lvl1pPr>
              <a:defRPr sz="2700"/>
            </a:lvl1pPr>
          </a:lstStyle>
          <a:p>
            <a:pPr/>
            <a:r>
              <a:t>Conclusion</a:t>
            </a:r>
          </a:p>
        </p:txBody>
      </p:sp>
      <p:sp>
        <p:nvSpPr>
          <p:cNvPr id="309" name="Shape 309"/>
          <p:cNvSpPr/>
          <p:nvPr>
            <p:ph type="body" idx="1"/>
          </p:nvPr>
        </p:nvSpPr>
        <p:spPr>
          <a:xfrm>
            <a:off x="533400" y="1809750"/>
            <a:ext cx="8077200" cy="3433651"/>
          </a:xfrm>
          <a:prstGeom prst="rect">
            <a:avLst/>
          </a:prstGeom>
        </p:spPr>
        <p:txBody>
          <a:bodyPr/>
          <a:lstStyle/>
          <a:p>
            <a:pPr marL="215900" indent="-215900">
              <a:defRPr sz="2200"/>
            </a:pPr>
            <a:r>
              <a:t>GPU perf:  Do things right, match DX11</a:t>
            </a:r>
          </a:p>
          <a:p>
            <a:pPr lvl="1" marL="719137" indent="-261937">
              <a:defRPr sz="2200"/>
            </a:pPr>
            <a:r>
              <a:t>Not trivial on all architectures</a:t>
            </a:r>
          </a:p>
          <a:p>
            <a:pPr lvl="1" marL="719137" indent="-261937">
              <a:defRPr sz="2200"/>
            </a:pPr>
            <a:r>
              <a:t>Messing up GPU mem mgmt can be costly</a:t>
            </a:r>
          </a:p>
          <a:p>
            <a:pPr marL="215900" indent="-215900">
              <a:defRPr sz="2200"/>
            </a:pPr>
            <a:r>
              <a:t>CPU perf:  Easy to outperform DX11</a:t>
            </a:r>
          </a:p>
          <a:p>
            <a:pPr lvl="1" marL="719137" indent="-261937">
              <a:defRPr sz="2200"/>
            </a:pPr>
            <a:r>
              <a:t>But are you really API overhead bound?</a:t>
            </a:r>
          </a:p>
          <a:p>
            <a:pPr lvl="1" marL="719137" indent="-261937">
              <a:defRPr sz="2200"/>
            </a:pPr>
            <a:r>
              <a:t>Instancing, LODding, good culling: You’re not swamping the driver with draws.</a:t>
            </a:r>
          </a:p>
        </p:txBody>
      </p:sp>
    </p:spTree>
  </p:cSld>
  <p:clrMapOvr>
    <a:masterClrMapping/>
  </p:clrMapOvr>
  <p:transition xmlns:p14="http://schemas.microsoft.com/office/powerpoint/2010/main" spd="med" advClick="1" p14:dur="1000"/>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3" name="Shape 313"/>
          <p:cNvSpPr/>
          <p:nvPr>
            <p:ph type="title"/>
          </p:nvPr>
        </p:nvSpPr>
        <p:spPr>
          <a:xfrm>
            <a:off x="228600" y="2062080"/>
            <a:ext cx="3071132" cy="2338470"/>
          </a:xfrm>
          <a:prstGeom prst="rect">
            <a:avLst/>
          </a:prstGeom>
        </p:spPr>
        <p:txBody>
          <a:bodyPr/>
          <a:lstStyle/>
          <a:p>
            <a:pPr algn="ctr">
              <a:defRPr sz="3700"/>
            </a:pPr>
            <a:r>
              <a:t>Thank you!</a:t>
            </a:r>
          </a:p>
          <a:p>
            <a:pPr algn="ctr">
              <a:defRPr sz="3700"/>
            </a:pPr>
            <a:r>
              <a:t>Questions?</a:t>
            </a:r>
          </a:p>
        </p:txBody>
      </p:sp>
      <p:grpSp>
        <p:nvGrpSpPr>
          <p:cNvPr id="316" name="Group 316"/>
          <p:cNvGrpSpPr/>
          <p:nvPr/>
        </p:nvGrpSpPr>
        <p:grpSpPr>
          <a:xfrm>
            <a:off x="3259943" y="1613783"/>
            <a:ext cx="4002084" cy="2489799"/>
            <a:chOff x="0" y="-5"/>
            <a:chExt cx="4002082" cy="2489797"/>
          </a:xfrm>
        </p:grpSpPr>
        <p:sp>
          <p:nvSpPr>
            <p:cNvPr id="314" name="Shape 314"/>
            <p:cNvSpPr/>
            <p:nvPr/>
          </p:nvSpPr>
          <p:spPr>
            <a:xfrm>
              <a:off x="0" y="151323"/>
              <a:ext cx="4002083" cy="23384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rmAutofit fontScale="100000" lnSpcReduction="0"/>
            </a:bodyPr>
            <a:lstStyle/>
            <a:p>
              <a:pPr algn="ctr" defTabSz="813816">
                <a:defRPr sz="2136">
                  <a:solidFill>
                    <a:srgbClr val="F2F2F2"/>
                  </a:solidFill>
                </a:defRPr>
              </a:pPr>
            </a:p>
            <a:p>
              <a:pPr algn="ctr" defTabSz="813816">
                <a:defRPr sz="2136">
                  <a:solidFill>
                    <a:srgbClr val="F2F2F2"/>
                  </a:solidFill>
                </a:defRPr>
              </a:pPr>
            </a:p>
            <a:p>
              <a:pPr algn="ctr" defTabSz="813816">
                <a:defRPr sz="2136">
                  <a:solidFill>
                    <a:srgbClr val="F2F2F2"/>
                  </a:solidFill>
                </a:defRPr>
              </a:pPr>
            </a:p>
            <a:p>
              <a:pPr algn="ctr" defTabSz="813816">
                <a:defRPr sz="2136">
                  <a:solidFill>
                    <a:srgbClr val="F2F2F2"/>
                  </a:solidFill>
                </a:defRPr>
              </a:pPr>
            </a:p>
            <a:p>
              <a:pPr algn="ctr" defTabSz="813816">
                <a:defRPr sz="2136">
                  <a:solidFill>
                    <a:srgbClr val="F2F2F2"/>
                  </a:solidFill>
                </a:defRPr>
              </a:pPr>
              <a:r>
                <a:rPr u="sng">
                  <a:solidFill>
                    <a:srgbClr val="0000FF"/>
                  </a:solidFill>
                  <a:uFill>
                    <a:solidFill>
                      <a:srgbClr val="0000FF"/>
                    </a:solidFill>
                  </a:uFill>
                  <a:hlinkClick r:id="rId2" invalidUrl="" action="" tgtFrame="" tooltip="" history="1" highlightClick="0" endSnd="0"/>
                </a:rPr>
                <a:t>www.remedygames.com</a:t>
              </a:r>
            </a:p>
            <a:p>
              <a:pPr algn="ctr" defTabSz="813816">
                <a:defRPr sz="2136">
                  <a:solidFill>
                    <a:srgbClr val="F2F2F2"/>
                  </a:solidFill>
                </a:defRPr>
              </a:pPr>
              <a:r>
                <a:t>@remedygames</a:t>
              </a:r>
            </a:p>
          </p:txBody>
        </p:sp>
        <p:pic>
          <p:nvPicPr>
            <p:cNvPr id="315" name="pasted-image.tiff"/>
            <p:cNvPicPr>
              <a:picLocks noChangeAspect="1"/>
            </p:cNvPicPr>
            <p:nvPr/>
          </p:nvPicPr>
          <p:blipFill>
            <a:blip r:embed="rId3">
              <a:extLst/>
            </a:blip>
            <a:srcRect l="17517" t="22317" r="16941" b="4751"/>
            <a:stretch>
              <a:fillRect/>
            </a:stretch>
          </p:blipFill>
          <p:spPr>
            <a:xfrm>
              <a:off x="1044808" y="-6"/>
              <a:ext cx="1912467" cy="1321997"/>
            </a:xfrm>
            <a:custGeom>
              <a:avLst/>
              <a:gdLst/>
              <a:ahLst/>
              <a:cxnLst>
                <a:cxn ang="0">
                  <a:pos x="wd2" y="hd2"/>
                </a:cxn>
                <a:cxn ang="5400000">
                  <a:pos x="wd2" y="hd2"/>
                </a:cxn>
                <a:cxn ang="10800000">
                  <a:pos x="wd2" y="hd2"/>
                </a:cxn>
                <a:cxn ang="16200000">
                  <a:pos x="wd2" y="hd2"/>
                </a:cxn>
              </a:cxnLst>
              <a:rect l="0" t="0" r="r" b="b"/>
              <a:pathLst>
                <a:path w="21575" h="21592" fill="norm" stroke="1" extrusionOk="0">
                  <a:moveTo>
                    <a:pt x="10884" y="0"/>
                  </a:moveTo>
                  <a:cubicBezTo>
                    <a:pt x="8839" y="-8"/>
                    <a:pt x="6960" y="577"/>
                    <a:pt x="5449" y="1601"/>
                  </a:cubicBezTo>
                  <a:cubicBezTo>
                    <a:pt x="5368" y="1657"/>
                    <a:pt x="5285" y="1712"/>
                    <a:pt x="5207" y="1770"/>
                  </a:cubicBezTo>
                  <a:cubicBezTo>
                    <a:pt x="5201" y="1774"/>
                    <a:pt x="5195" y="1778"/>
                    <a:pt x="5189" y="1783"/>
                  </a:cubicBezTo>
                  <a:cubicBezTo>
                    <a:pt x="4265" y="2468"/>
                    <a:pt x="3512" y="3305"/>
                    <a:pt x="2955" y="4240"/>
                  </a:cubicBezTo>
                  <a:cubicBezTo>
                    <a:pt x="2601" y="4843"/>
                    <a:pt x="2324" y="5495"/>
                    <a:pt x="2136" y="6191"/>
                  </a:cubicBezTo>
                  <a:cubicBezTo>
                    <a:pt x="1829" y="7321"/>
                    <a:pt x="1829" y="9072"/>
                    <a:pt x="2136" y="10203"/>
                  </a:cubicBezTo>
                  <a:cubicBezTo>
                    <a:pt x="2909" y="13059"/>
                    <a:pt x="5287" y="15304"/>
                    <a:pt x="8444" y="16154"/>
                  </a:cubicBezTo>
                  <a:cubicBezTo>
                    <a:pt x="9018" y="16308"/>
                    <a:pt x="9731" y="16352"/>
                    <a:pt x="11131" y="16316"/>
                  </a:cubicBezTo>
                  <a:cubicBezTo>
                    <a:pt x="12777" y="16273"/>
                    <a:pt x="13170" y="16217"/>
                    <a:pt x="14014" y="15907"/>
                  </a:cubicBezTo>
                  <a:cubicBezTo>
                    <a:pt x="16566" y="14971"/>
                    <a:pt x="18443" y="13180"/>
                    <a:pt x="19279" y="10884"/>
                  </a:cubicBezTo>
                  <a:cubicBezTo>
                    <a:pt x="19896" y="9190"/>
                    <a:pt x="19913" y="7492"/>
                    <a:pt x="19458" y="5964"/>
                  </a:cubicBezTo>
                  <a:cubicBezTo>
                    <a:pt x="19455" y="5953"/>
                    <a:pt x="19453" y="5948"/>
                    <a:pt x="19449" y="5938"/>
                  </a:cubicBezTo>
                  <a:cubicBezTo>
                    <a:pt x="19410" y="5809"/>
                    <a:pt x="19365" y="5682"/>
                    <a:pt x="19320" y="5555"/>
                  </a:cubicBezTo>
                  <a:cubicBezTo>
                    <a:pt x="19305" y="5516"/>
                    <a:pt x="19294" y="5478"/>
                    <a:pt x="19279" y="5439"/>
                  </a:cubicBezTo>
                  <a:cubicBezTo>
                    <a:pt x="19243" y="5342"/>
                    <a:pt x="19203" y="5242"/>
                    <a:pt x="19163" y="5147"/>
                  </a:cubicBezTo>
                  <a:cubicBezTo>
                    <a:pt x="19137" y="5086"/>
                    <a:pt x="19110" y="5026"/>
                    <a:pt x="19082" y="4966"/>
                  </a:cubicBezTo>
                  <a:cubicBezTo>
                    <a:pt x="19050" y="4894"/>
                    <a:pt x="19014" y="4822"/>
                    <a:pt x="18979" y="4752"/>
                  </a:cubicBezTo>
                  <a:cubicBezTo>
                    <a:pt x="18944" y="4679"/>
                    <a:pt x="18905" y="4609"/>
                    <a:pt x="18867" y="4538"/>
                  </a:cubicBezTo>
                  <a:cubicBezTo>
                    <a:pt x="18834" y="4475"/>
                    <a:pt x="18799" y="4411"/>
                    <a:pt x="18764" y="4350"/>
                  </a:cubicBezTo>
                  <a:cubicBezTo>
                    <a:pt x="18722" y="4274"/>
                    <a:pt x="18680" y="4203"/>
                    <a:pt x="18635" y="4129"/>
                  </a:cubicBezTo>
                  <a:cubicBezTo>
                    <a:pt x="18594" y="4063"/>
                    <a:pt x="18552" y="4000"/>
                    <a:pt x="18509" y="3935"/>
                  </a:cubicBezTo>
                  <a:cubicBezTo>
                    <a:pt x="18472" y="3877"/>
                    <a:pt x="18436" y="3817"/>
                    <a:pt x="18397" y="3760"/>
                  </a:cubicBezTo>
                  <a:cubicBezTo>
                    <a:pt x="18339" y="3676"/>
                    <a:pt x="18279" y="3595"/>
                    <a:pt x="18218" y="3514"/>
                  </a:cubicBezTo>
                  <a:cubicBezTo>
                    <a:pt x="18185" y="3470"/>
                    <a:pt x="18153" y="3421"/>
                    <a:pt x="18120" y="3377"/>
                  </a:cubicBezTo>
                  <a:cubicBezTo>
                    <a:pt x="18035" y="3269"/>
                    <a:pt x="17946" y="3164"/>
                    <a:pt x="17855" y="3060"/>
                  </a:cubicBezTo>
                  <a:cubicBezTo>
                    <a:pt x="17849" y="3053"/>
                    <a:pt x="17844" y="3047"/>
                    <a:pt x="17838" y="3040"/>
                  </a:cubicBezTo>
                  <a:cubicBezTo>
                    <a:pt x="17836" y="3039"/>
                    <a:pt x="17834" y="3035"/>
                    <a:pt x="17833" y="3034"/>
                  </a:cubicBezTo>
                  <a:cubicBezTo>
                    <a:pt x="16241" y="1207"/>
                    <a:pt x="13783" y="12"/>
                    <a:pt x="10884" y="0"/>
                  </a:cubicBezTo>
                  <a:close/>
                  <a:moveTo>
                    <a:pt x="10759" y="584"/>
                  </a:moveTo>
                  <a:cubicBezTo>
                    <a:pt x="12549" y="583"/>
                    <a:pt x="14157" y="1019"/>
                    <a:pt x="15603" y="1900"/>
                  </a:cubicBezTo>
                  <a:cubicBezTo>
                    <a:pt x="18419" y="3614"/>
                    <a:pt x="19895" y="6901"/>
                    <a:pt x="19145" y="9782"/>
                  </a:cubicBezTo>
                  <a:cubicBezTo>
                    <a:pt x="18726" y="11390"/>
                    <a:pt x="17753" y="12870"/>
                    <a:pt x="16409" y="13943"/>
                  </a:cubicBezTo>
                  <a:cubicBezTo>
                    <a:pt x="15582" y="14603"/>
                    <a:pt x="15542" y="14601"/>
                    <a:pt x="14950" y="13911"/>
                  </a:cubicBezTo>
                  <a:cubicBezTo>
                    <a:pt x="14659" y="13572"/>
                    <a:pt x="14186" y="13130"/>
                    <a:pt x="13898" y="12925"/>
                  </a:cubicBezTo>
                  <a:cubicBezTo>
                    <a:pt x="13609" y="12721"/>
                    <a:pt x="13398" y="12492"/>
                    <a:pt x="13432" y="12413"/>
                  </a:cubicBezTo>
                  <a:cubicBezTo>
                    <a:pt x="13465" y="12335"/>
                    <a:pt x="13739" y="12117"/>
                    <a:pt x="14036" y="11927"/>
                  </a:cubicBezTo>
                  <a:cubicBezTo>
                    <a:pt x="15641" y="10903"/>
                    <a:pt x="16586" y="9260"/>
                    <a:pt x="16597" y="7481"/>
                  </a:cubicBezTo>
                  <a:cubicBezTo>
                    <a:pt x="16603" y="6592"/>
                    <a:pt x="16135" y="5268"/>
                    <a:pt x="15550" y="4525"/>
                  </a:cubicBezTo>
                  <a:cubicBezTo>
                    <a:pt x="14923" y="3729"/>
                    <a:pt x="13520" y="2766"/>
                    <a:pt x="12353" y="2327"/>
                  </a:cubicBezTo>
                  <a:cubicBezTo>
                    <a:pt x="11481" y="1999"/>
                    <a:pt x="11146" y="1948"/>
                    <a:pt x="9228" y="1893"/>
                  </a:cubicBezTo>
                  <a:cubicBezTo>
                    <a:pt x="6874" y="1826"/>
                    <a:pt x="6722" y="1803"/>
                    <a:pt x="6940" y="1517"/>
                  </a:cubicBezTo>
                  <a:cubicBezTo>
                    <a:pt x="7276" y="1075"/>
                    <a:pt x="9282" y="584"/>
                    <a:pt x="10759" y="584"/>
                  </a:cubicBezTo>
                  <a:close/>
                  <a:moveTo>
                    <a:pt x="4930" y="4654"/>
                  </a:moveTo>
                  <a:cubicBezTo>
                    <a:pt x="5005" y="4651"/>
                    <a:pt x="5100" y="4716"/>
                    <a:pt x="5229" y="4816"/>
                  </a:cubicBezTo>
                  <a:cubicBezTo>
                    <a:pt x="5414" y="4959"/>
                    <a:pt x="5499" y="4964"/>
                    <a:pt x="5588" y="4836"/>
                  </a:cubicBezTo>
                  <a:cubicBezTo>
                    <a:pt x="5771" y="4571"/>
                    <a:pt x="9520" y="4619"/>
                    <a:pt x="10754" y="4901"/>
                  </a:cubicBezTo>
                  <a:cubicBezTo>
                    <a:pt x="12871" y="5385"/>
                    <a:pt x="14063" y="6370"/>
                    <a:pt x="14063" y="7643"/>
                  </a:cubicBezTo>
                  <a:cubicBezTo>
                    <a:pt x="14063" y="8003"/>
                    <a:pt x="13970" y="8234"/>
                    <a:pt x="13633" y="8699"/>
                  </a:cubicBezTo>
                  <a:cubicBezTo>
                    <a:pt x="12736" y="9941"/>
                    <a:pt x="11090" y="10443"/>
                    <a:pt x="7885" y="10449"/>
                  </a:cubicBezTo>
                  <a:cubicBezTo>
                    <a:pt x="6372" y="10452"/>
                    <a:pt x="5702" y="10404"/>
                    <a:pt x="5565" y="10281"/>
                  </a:cubicBezTo>
                  <a:cubicBezTo>
                    <a:pt x="5414" y="10145"/>
                    <a:pt x="5351" y="10145"/>
                    <a:pt x="5256" y="10281"/>
                  </a:cubicBezTo>
                  <a:cubicBezTo>
                    <a:pt x="5127" y="10468"/>
                    <a:pt x="4855" y="10509"/>
                    <a:pt x="4750" y="10359"/>
                  </a:cubicBezTo>
                  <a:cubicBezTo>
                    <a:pt x="4715" y="10307"/>
                    <a:pt x="4683" y="9034"/>
                    <a:pt x="4683" y="7532"/>
                  </a:cubicBezTo>
                  <a:cubicBezTo>
                    <a:pt x="4683" y="5300"/>
                    <a:pt x="4703" y="4664"/>
                    <a:pt x="4930" y="4654"/>
                  </a:cubicBezTo>
                  <a:close/>
                  <a:moveTo>
                    <a:pt x="7983" y="13340"/>
                  </a:moveTo>
                  <a:lnTo>
                    <a:pt x="10987" y="13340"/>
                  </a:lnTo>
                  <a:lnTo>
                    <a:pt x="11417" y="13697"/>
                  </a:lnTo>
                  <a:cubicBezTo>
                    <a:pt x="11968" y="14148"/>
                    <a:pt x="12678" y="15327"/>
                    <a:pt x="12527" y="15544"/>
                  </a:cubicBezTo>
                  <a:cubicBezTo>
                    <a:pt x="12364" y="15780"/>
                    <a:pt x="10043" y="15822"/>
                    <a:pt x="9031" y="15609"/>
                  </a:cubicBezTo>
                  <a:cubicBezTo>
                    <a:pt x="8547" y="15507"/>
                    <a:pt x="7795" y="15288"/>
                    <a:pt x="7361" y="15116"/>
                  </a:cubicBezTo>
                  <a:cubicBezTo>
                    <a:pt x="6487" y="14772"/>
                    <a:pt x="4918" y="13704"/>
                    <a:pt x="4956" y="13483"/>
                  </a:cubicBezTo>
                  <a:cubicBezTo>
                    <a:pt x="4972" y="13393"/>
                    <a:pt x="6062" y="13340"/>
                    <a:pt x="7983" y="13340"/>
                  </a:cubicBezTo>
                  <a:close/>
                  <a:moveTo>
                    <a:pt x="1594" y="17923"/>
                  </a:moveTo>
                  <a:cubicBezTo>
                    <a:pt x="1007" y="17924"/>
                    <a:pt x="518" y="17967"/>
                    <a:pt x="412" y="18020"/>
                  </a:cubicBezTo>
                  <a:lnTo>
                    <a:pt x="246" y="19369"/>
                  </a:lnTo>
                  <a:cubicBezTo>
                    <a:pt x="151" y="20163"/>
                    <a:pt x="52" y="20990"/>
                    <a:pt x="22" y="21210"/>
                  </a:cubicBezTo>
                  <a:cubicBezTo>
                    <a:pt x="10" y="21301"/>
                    <a:pt x="1" y="21376"/>
                    <a:pt x="0" y="21430"/>
                  </a:cubicBezTo>
                  <a:cubicBezTo>
                    <a:pt x="8" y="21497"/>
                    <a:pt x="70" y="21548"/>
                    <a:pt x="161" y="21573"/>
                  </a:cubicBezTo>
                  <a:cubicBezTo>
                    <a:pt x="189" y="21570"/>
                    <a:pt x="213" y="21572"/>
                    <a:pt x="251" y="21566"/>
                  </a:cubicBezTo>
                  <a:cubicBezTo>
                    <a:pt x="497" y="21525"/>
                    <a:pt x="538" y="21446"/>
                    <a:pt x="600" y="20918"/>
                  </a:cubicBezTo>
                  <a:cubicBezTo>
                    <a:pt x="633" y="20636"/>
                    <a:pt x="678" y="20362"/>
                    <a:pt x="712" y="20237"/>
                  </a:cubicBezTo>
                  <a:lnTo>
                    <a:pt x="730" y="20108"/>
                  </a:lnTo>
                  <a:lnTo>
                    <a:pt x="887" y="20101"/>
                  </a:lnTo>
                  <a:cubicBezTo>
                    <a:pt x="1312" y="19992"/>
                    <a:pt x="2493" y="20035"/>
                    <a:pt x="2610" y="20205"/>
                  </a:cubicBezTo>
                  <a:cubicBezTo>
                    <a:pt x="2681" y="20307"/>
                    <a:pt x="2700" y="20593"/>
                    <a:pt x="2664" y="20976"/>
                  </a:cubicBezTo>
                  <a:cubicBezTo>
                    <a:pt x="2610" y="21549"/>
                    <a:pt x="2621" y="21584"/>
                    <a:pt x="2848" y="21586"/>
                  </a:cubicBezTo>
                  <a:cubicBezTo>
                    <a:pt x="2902" y="21585"/>
                    <a:pt x="2950" y="21585"/>
                    <a:pt x="2986" y="21573"/>
                  </a:cubicBezTo>
                  <a:cubicBezTo>
                    <a:pt x="3004" y="21567"/>
                    <a:pt x="3017" y="21556"/>
                    <a:pt x="3031" y="21547"/>
                  </a:cubicBezTo>
                  <a:cubicBezTo>
                    <a:pt x="3033" y="21545"/>
                    <a:pt x="3034" y="21548"/>
                    <a:pt x="3036" y="21547"/>
                  </a:cubicBezTo>
                  <a:cubicBezTo>
                    <a:pt x="3044" y="21540"/>
                    <a:pt x="3051" y="21528"/>
                    <a:pt x="3058" y="21521"/>
                  </a:cubicBezTo>
                  <a:cubicBezTo>
                    <a:pt x="3065" y="21513"/>
                    <a:pt x="3074" y="21505"/>
                    <a:pt x="3080" y="21495"/>
                  </a:cubicBezTo>
                  <a:cubicBezTo>
                    <a:pt x="3103" y="21459"/>
                    <a:pt x="3119" y="21410"/>
                    <a:pt x="3134" y="21346"/>
                  </a:cubicBezTo>
                  <a:cubicBezTo>
                    <a:pt x="3139" y="21326"/>
                    <a:pt x="3143" y="21297"/>
                    <a:pt x="3148" y="21274"/>
                  </a:cubicBezTo>
                  <a:cubicBezTo>
                    <a:pt x="3158" y="21219"/>
                    <a:pt x="3169" y="21163"/>
                    <a:pt x="3179" y="21086"/>
                  </a:cubicBezTo>
                  <a:cubicBezTo>
                    <a:pt x="3180" y="21081"/>
                    <a:pt x="3178" y="21073"/>
                    <a:pt x="3179" y="21067"/>
                  </a:cubicBezTo>
                  <a:cubicBezTo>
                    <a:pt x="3211" y="20794"/>
                    <a:pt x="3212" y="20380"/>
                    <a:pt x="3179" y="20127"/>
                  </a:cubicBezTo>
                  <a:cubicBezTo>
                    <a:pt x="3135" y="19790"/>
                    <a:pt x="3163" y="19605"/>
                    <a:pt x="3268" y="19479"/>
                  </a:cubicBezTo>
                  <a:cubicBezTo>
                    <a:pt x="3280" y="19465"/>
                    <a:pt x="3290" y="19445"/>
                    <a:pt x="3300" y="19427"/>
                  </a:cubicBezTo>
                  <a:cubicBezTo>
                    <a:pt x="3309" y="19411"/>
                    <a:pt x="3318" y="19396"/>
                    <a:pt x="3327" y="19375"/>
                  </a:cubicBezTo>
                  <a:cubicBezTo>
                    <a:pt x="3332" y="19362"/>
                    <a:pt x="3335" y="19344"/>
                    <a:pt x="3340" y="19330"/>
                  </a:cubicBezTo>
                  <a:cubicBezTo>
                    <a:pt x="3352" y="19294"/>
                    <a:pt x="3362" y="19256"/>
                    <a:pt x="3371" y="19213"/>
                  </a:cubicBezTo>
                  <a:cubicBezTo>
                    <a:pt x="3373" y="19208"/>
                    <a:pt x="3375" y="19206"/>
                    <a:pt x="3376" y="19200"/>
                  </a:cubicBezTo>
                  <a:cubicBezTo>
                    <a:pt x="3385" y="19155"/>
                    <a:pt x="3392" y="19107"/>
                    <a:pt x="3398" y="19058"/>
                  </a:cubicBezTo>
                  <a:cubicBezTo>
                    <a:pt x="3401" y="19035"/>
                    <a:pt x="3405" y="19010"/>
                    <a:pt x="3407" y="18986"/>
                  </a:cubicBezTo>
                  <a:cubicBezTo>
                    <a:pt x="3409" y="18971"/>
                    <a:pt x="3406" y="18957"/>
                    <a:pt x="3407" y="18941"/>
                  </a:cubicBezTo>
                  <a:cubicBezTo>
                    <a:pt x="3418" y="18737"/>
                    <a:pt x="3400" y="18525"/>
                    <a:pt x="3340" y="18390"/>
                  </a:cubicBezTo>
                  <a:cubicBezTo>
                    <a:pt x="3193" y="18056"/>
                    <a:pt x="2701" y="17925"/>
                    <a:pt x="1594" y="17923"/>
                  </a:cubicBezTo>
                  <a:close/>
                  <a:moveTo>
                    <a:pt x="4330" y="17923"/>
                  </a:moveTo>
                  <a:lnTo>
                    <a:pt x="4155" y="19369"/>
                  </a:lnTo>
                  <a:cubicBezTo>
                    <a:pt x="4060" y="20163"/>
                    <a:pt x="3959" y="20990"/>
                    <a:pt x="3931" y="21203"/>
                  </a:cubicBezTo>
                  <a:lnTo>
                    <a:pt x="3877" y="21592"/>
                  </a:lnTo>
                  <a:lnTo>
                    <a:pt x="5198" y="21592"/>
                  </a:lnTo>
                  <a:cubicBezTo>
                    <a:pt x="5508" y="21592"/>
                    <a:pt x="5745" y="21591"/>
                    <a:pt x="5928" y="21586"/>
                  </a:cubicBezTo>
                  <a:cubicBezTo>
                    <a:pt x="6313" y="21573"/>
                    <a:pt x="6456" y="21537"/>
                    <a:pt x="6519" y="21449"/>
                  </a:cubicBezTo>
                  <a:cubicBezTo>
                    <a:pt x="6537" y="21412"/>
                    <a:pt x="6541" y="21366"/>
                    <a:pt x="6541" y="21307"/>
                  </a:cubicBezTo>
                  <a:cubicBezTo>
                    <a:pt x="6541" y="21044"/>
                    <a:pt x="6476" y="21022"/>
                    <a:pt x="5570" y="21022"/>
                  </a:cubicBezTo>
                  <a:cubicBezTo>
                    <a:pt x="5408" y="21022"/>
                    <a:pt x="5260" y="21018"/>
                    <a:pt x="5122" y="21009"/>
                  </a:cubicBezTo>
                  <a:cubicBezTo>
                    <a:pt x="4825" y="20995"/>
                    <a:pt x="4587" y="20972"/>
                    <a:pt x="4567" y="20944"/>
                  </a:cubicBezTo>
                  <a:cubicBezTo>
                    <a:pt x="4562" y="20937"/>
                    <a:pt x="4556" y="20920"/>
                    <a:pt x="4553" y="20905"/>
                  </a:cubicBezTo>
                  <a:cubicBezTo>
                    <a:pt x="4550" y="20902"/>
                    <a:pt x="4546" y="20902"/>
                    <a:pt x="4544" y="20898"/>
                  </a:cubicBezTo>
                  <a:cubicBezTo>
                    <a:pt x="4514" y="20827"/>
                    <a:pt x="4532" y="20600"/>
                    <a:pt x="4585" y="20399"/>
                  </a:cubicBezTo>
                  <a:cubicBezTo>
                    <a:pt x="4675" y="20055"/>
                    <a:pt x="4720" y="20036"/>
                    <a:pt x="5368" y="20036"/>
                  </a:cubicBezTo>
                  <a:cubicBezTo>
                    <a:pt x="5518" y="20036"/>
                    <a:pt x="5630" y="20036"/>
                    <a:pt x="5722" y="20030"/>
                  </a:cubicBezTo>
                  <a:cubicBezTo>
                    <a:pt x="5905" y="20002"/>
                    <a:pt x="5994" y="19958"/>
                    <a:pt x="6040" y="19874"/>
                  </a:cubicBezTo>
                  <a:cubicBezTo>
                    <a:pt x="6048" y="19841"/>
                    <a:pt x="6053" y="19805"/>
                    <a:pt x="6053" y="19758"/>
                  </a:cubicBezTo>
                  <a:cubicBezTo>
                    <a:pt x="6053" y="19505"/>
                    <a:pt x="5986" y="19472"/>
                    <a:pt x="5422" y="19472"/>
                  </a:cubicBezTo>
                  <a:cubicBezTo>
                    <a:pt x="5120" y="19472"/>
                    <a:pt x="4848" y="19427"/>
                    <a:pt x="4764" y="19369"/>
                  </a:cubicBezTo>
                  <a:cubicBezTo>
                    <a:pt x="4751" y="19360"/>
                    <a:pt x="4745" y="19352"/>
                    <a:pt x="4741" y="19343"/>
                  </a:cubicBezTo>
                  <a:cubicBezTo>
                    <a:pt x="4726" y="19307"/>
                    <a:pt x="4721" y="19238"/>
                    <a:pt x="4728" y="19148"/>
                  </a:cubicBezTo>
                  <a:cubicBezTo>
                    <a:pt x="4732" y="19104"/>
                    <a:pt x="4737" y="19056"/>
                    <a:pt x="4746" y="19006"/>
                  </a:cubicBezTo>
                  <a:cubicBezTo>
                    <a:pt x="4755" y="18956"/>
                    <a:pt x="4769" y="18900"/>
                    <a:pt x="4782" y="18850"/>
                  </a:cubicBezTo>
                  <a:cubicBezTo>
                    <a:pt x="4805" y="18760"/>
                    <a:pt x="4823" y="18694"/>
                    <a:pt x="4853" y="18643"/>
                  </a:cubicBezTo>
                  <a:cubicBezTo>
                    <a:pt x="4884" y="18592"/>
                    <a:pt x="4926" y="18556"/>
                    <a:pt x="4997" y="18532"/>
                  </a:cubicBezTo>
                  <a:cubicBezTo>
                    <a:pt x="5139" y="18486"/>
                    <a:pt x="5398" y="18487"/>
                    <a:pt x="5906" y="18487"/>
                  </a:cubicBezTo>
                  <a:cubicBezTo>
                    <a:pt x="6628" y="18487"/>
                    <a:pt x="6845" y="18480"/>
                    <a:pt x="6908" y="18364"/>
                  </a:cubicBezTo>
                  <a:cubicBezTo>
                    <a:pt x="6919" y="18345"/>
                    <a:pt x="6923" y="18318"/>
                    <a:pt x="6926" y="18293"/>
                  </a:cubicBezTo>
                  <a:cubicBezTo>
                    <a:pt x="6930" y="18267"/>
                    <a:pt x="6931" y="18241"/>
                    <a:pt x="6931" y="18208"/>
                  </a:cubicBezTo>
                  <a:cubicBezTo>
                    <a:pt x="6931" y="18175"/>
                    <a:pt x="6931" y="18144"/>
                    <a:pt x="6926" y="18118"/>
                  </a:cubicBezTo>
                  <a:cubicBezTo>
                    <a:pt x="6922" y="18092"/>
                    <a:pt x="6917" y="18066"/>
                    <a:pt x="6904" y="18046"/>
                  </a:cubicBezTo>
                  <a:cubicBezTo>
                    <a:pt x="6891" y="18027"/>
                    <a:pt x="6871" y="18015"/>
                    <a:pt x="6846" y="18001"/>
                  </a:cubicBezTo>
                  <a:cubicBezTo>
                    <a:pt x="6820" y="17987"/>
                    <a:pt x="6785" y="17971"/>
                    <a:pt x="6743" y="17962"/>
                  </a:cubicBezTo>
                  <a:cubicBezTo>
                    <a:pt x="6700" y="17953"/>
                    <a:pt x="6650" y="17948"/>
                    <a:pt x="6586" y="17943"/>
                  </a:cubicBezTo>
                  <a:cubicBezTo>
                    <a:pt x="6521" y="17937"/>
                    <a:pt x="6443" y="17932"/>
                    <a:pt x="6353" y="17930"/>
                  </a:cubicBezTo>
                  <a:cubicBezTo>
                    <a:pt x="6174" y="17924"/>
                    <a:pt x="5940" y="17923"/>
                    <a:pt x="5632" y="17923"/>
                  </a:cubicBezTo>
                  <a:lnTo>
                    <a:pt x="5628" y="17923"/>
                  </a:lnTo>
                  <a:lnTo>
                    <a:pt x="4330" y="17923"/>
                  </a:lnTo>
                  <a:close/>
                  <a:moveTo>
                    <a:pt x="13230" y="17923"/>
                  </a:moveTo>
                  <a:cubicBezTo>
                    <a:pt x="12524" y="17923"/>
                    <a:pt x="11949" y="17971"/>
                    <a:pt x="11919" y="18033"/>
                  </a:cubicBezTo>
                  <a:lnTo>
                    <a:pt x="11883" y="18325"/>
                  </a:lnTo>
                  <a:cubicBezTo>
                    <a:pt x="11852" y="18609"/>
                    <a:pt x="11800" y="19080"/>
                    <a:pt x="11722" y="19699"/>
                  </a:cubicBezTo>
                  <a:cubicBezTo>
                    <a:pt x="11615" y="20546"/>
                    <a:pt x="11525" y="21314"/>
                    <a:pt x="11525" y="21411"/>
                  </a:cubicBezTo>
                  <a:cubicBezTo>
                    <a:pt x="11523" y="21542"/>
                    <a:pt x="11849" y="21592"/>
                    <a:pt x="12827" y="21592"/>
                  </a:cubicBezTo>
                  <a:lnTo>
                    <a:pt x="12841" y="21592"/>
                  </a:lnTo>
                  <a:cubicBezTo>
                    <a:pt x="13463" y="21592"/>
                    <a:pt x="13796" y="21583"/>
                    <a:pt x="13969" y="21547"/>
                  </a:cubicBezTo>
                  <a:cubicBezTo>
                    <a:pt x="14013" y="21537"/>
                    <a:pt x="14046" y="21528"/>
                    <a:pt x="14072" y="21514"/>
                  </a:cubicBezTo>
                  <a:cubicBezTo>
                    <a:pt x="14098" y="21500"/>
                    <a:pt x="14117" y="21482"/>
                    <a:pt x="14130" y="21462"/>
                  </a:cubicBezTo>
                  <a:cubicBezTo>
                    <a:pt x="14143" y="21443"/>
                    <a:pt x="14153" y="21424"/>
                    <a:pt x="14157" y="21398"/>
                  </a:cubicBezTo>
                  <a:cubicBezTo>
                    <a:pt x="14161" y="21372"/>
                    <a:pt x="14162" y="21340"/>
                    <a:pt x="14162" y="21307"/>
                  </a:cubicBezTo>
                  <a:cubicBezTo>
                    <a:pt x="14162" y="21208"/>
                    <a:pt x="14150" y="21141"/>
                    <a:pt x="14090" y="21099"/>
                  </a:cubicBezTo>
                  <a:cubicBezTo>
                    <a:pt x="14070" y="21086"/>
                    <a:pt x="14046" y="21076"/>
                    <a:pt x="14014" y="21067"/>
                  </a:cubicBezTo>
                  <a:cubicBezTo>
                    <a:pt x="13981" y="21058"/>
                    <a:pt x="13940" y="21053"/>
                    <a:pt x="13893" y="21048"/>
                  </a:cubicBezTo>
                  <a:cubicBezTo>
                    <a:pt x="13846" y="21042"/>
                    <a:pt x="13788" y="21037"/>
                    <a:pt x="13723" y="21035"/>
                  </a:cubicBezTo>
                  <a:cubicBezTo>
                    <a:pt x="13722" y="21034"/>
                    <a:pt x="13719" y="21035"/>
                    <a:pt x="13718" y="21035"/>
                  </a:cubicBezTo>
                  <a:cubicBezTo>
                    <a:pt x="13586" y="21029"/>
                    <a:pt x="13413" y="21022"/>
                    <a:pt x="13190" y="21022"/>
                  </a:cubicBezTo>
                  <a:cubicBezTo>
                    <a:pt x="13187" y="21022"/>
                    <a:pt x="13184" y="21022"/>
                    <a:pt x="13181" y="21022"/>
                  </a:cubicBezTo>
                  <a:cubicBezTo>
                    <a:pt x="12875" y="21022"/>
                    <a:pt x="12653" y="21016"/>
                    <a:pt x="12487" y="20989"/>
                  </a:cubicBezTo>
                  <a:cubicBezTo>
                    <a:pt x="12480" y="20988"/>
                    <a:pt x="12476" y="20984"/>
                    <a:pt x="12469" y="20983"/>
                  </a:cubicBezTo>
                  <a:cubicBezTo>
                    <a:pt x="12294" y="20960"/>
                    <a:pt x="12179" y="20933"/>
                    <a:pt x="12165" y="20898"/>
                  </a:cubicBezTo>
                  <a:cubicBezTo>
                    <a:pt x="12158" y="20884"/>
                    <a:pt x="12154" y="20854"/>
                    <a:pt x="12151" y="20827"/>
                  </a:cubicBezTo>
                  <a:cubicBezTo>
                    <a:pt x="12087" y="20722"/>
                    <a:pt x="12117" y="20571"/>
                    <a:pt x="12205" y="20334"/>
                  </a:cubicBezTo>
                  <a:cubicBezTo>
                    <a:pt x="12233" y="20259"/>
                    <a:pt x="12261" y="20202"/>
                    <a:pt x="12304" y="20159"/>
                  </a:cubicBezTo>
                  <a:cubicBezTo>
                    <a:pt x="12391" y="20051"/>
                    <a:pt x="12550" y="20036"/>
                    <a:pt x="12975" y="20036"/>
                  </a:cubicBezTo>
                  <a:cubicBezTo>
                    <a:pt x="12982" y="20036"/>
                    <a:pt x="12986" y="20036"/>
                    <a:pt x="12993" y="20036"/>
                  </a:cubicBezTo>
                  <a:cubicBezTo>
                    <a:pt x="13429" y="20036"/>
                    <a:pt x="13587" y="20018"/>
                    <a:pt x="13656" y="19900"/>
                  </a:cubicBezTo>
                  <a:cubicBezTo>
                    <a:pt x="13669" y="19863"/>
                    <a:pt x="13674" y="19817"/>
                    <a:pt x="13674" y="19758"/>
                  </a:cubicBezTo>
                  <a:cubicBezTo>
                    <a:pt x="13674" y="19504"/>
                    <a:pt x="13606" y="19472"/>
                    <a:pt x="13033" y="19472"/>
                  </a:cubicBezTo>
                  <a:cubicBezTo>
                    <a:pt x="12854" y="19472"/>
                    <a:pt x="12713" y="19465"/>
                    <a:pt x="12604" y="19440"/>
                  </a:cubicBezTo>
                  <a:cubicBezTo>
                    <a:pt x="12467" y="19416"/>
                    <a:pt x="12373" y="19379"/>
                    <a:pt x="12357" y="19343"/>
                  </a:cubicBezTo>
                  <a:cubicBezTo>
                    <a:pt x="12351" y="19327"/>
                    <a:pt x="12346" y="19307"/>
                    <a:pt x="12344" y="19278"/>
                  </a:cubicBezTo>
                  <a:cubicBezTo>
                    <a:pt x="12290" y="19170"/>
                    <a:pt x="12313" y="19006"/>
                    <a:pt x="12398" y="18779"/>
                  </a:cubicBezTo>
                  <a:cubicBezTo>
                    <a:pt x="12426" y="18704"/>
                    <a:pt x="12455" y="18652"/>
                    <a:pt x="12501" y="18610"/>
                  </a:cubicBezTo>
                  <a:cubicBezTo>
                    <a:pt x="12605" y="18494"/>
                    <a:pt x="12828" y="18487"/>
                    <a:pt x="13521" y="18487"/>
                  </a:cubicBezTo>
                  <a:cubicBezTo>
                    <a:pt x="14244" y="18487"/>
                    <a:pt x="14461" y="18480"/>
                    <a:pt x="14524" y="18364"/>
                  </a:cubicBezTo>
                  <a:cubicBezTo>
                    <a:pt x="14535" y="18345"/>
                    <a:pt x="14543" y="18318"/>
                    <a:pt x="14547" y="18293"/>
                  </a:cubicBezTo>
                  <a:cubicBezTo>
                    <a:pt x="14550" y="18267"/>
                    <a:pt x="14551" y="18241"/>
                    <a:pt x="14551" y="18208"/>
                  </a:cubicBezTo>
                  <a:cubicBezTo>
                    <a:pt x="14551" y="18175"/>
                    <a:pt x="14551" y="18144"/>
                    <a:pt x="14547" y="18118"/>
                  </a:cubicBezTo>
                  <a:cubicBezTo>
                    <a:pt x="14545" y="18109"/>
                    <a:pt x="14540" y="18100"/>
                    <a:pt x="14538" y="18092"/>
                  </a:cubicBezTo>
                  <a:cubicBezTo>
                    <a:pt x="14533" y="18076"/>
                    <a:pt x="14528" y="18059"/>
                    <a:pt x="14520" y="18046"/>
                  </a:cubicBezTo>
                  <a:cubicBezTo>
                    <a:pt x="14512" y="18035"/>
                    <a:pt x="14501" y="18030"/>
                    <a:pt x="14489" y="18020"/>
                  </a:cubicBezTo>
                  <a:cubicBezTo>
                    <a:pt x="14481" y="18014"/>
                    <a:pt x="14476" y="18006"/>
                    <a:pt x="14466" y="18001"/>
                  </a:cubicBezTo>
                  <a:cubicBezTo>
                    <a:pt x="14450" y="17992"/>
                    <a:pt x="14426" y="17982"/>
                    <a:pt x="14403" y="17975"/>
                  </a:cubicBezTo>
                  <a:cubicBezTo>
                    <a:pt x="14390" y="17971"/>
                    <a:pt x="14379" y="17966"/>
                    <a:pt x="14363" y="17962"/>
                  </a:cubicBezTo>
                  <a:cubicBezTo>
                    <a:pt x="14319" y="17953"/>
                    <a:pt x="14266" y="17948"/>
                    <a:pt x="14202" y="17943"/>
                  </a:cubicBezTo>
                  <a:cubicBezTo>
                    <a:pt x="14138" y="17937"/>
                    <a:pt x="14063" y="17932"/>
                    <a:pt x="13974" y="17930"/>
                  </a:cubicBezTo>
                  <a:cubicBezTo>
                    <a:pt x="13973" y="17930"/>
                    <a:pt x="13970" y="17930"/>
                    <a:pt x="13969" y="17930"/>
                  </a:cubicBezTo>
                  <a:cubicBezTo>
                    <a:pt x="13789" y="17924"/>
                    <a:pt x="13551" y="17923"/>
                    <a:pt x="13244" y="17923"/>
                  </a:cubicBezTo>
                  <a:lnTo>
                    <a:pt x="13230" y="17923"/>
                  </a:lnTo>
                  <a:close/>
                  <a:moveTo>
                    <a:pt x="19037" y="17923"/>
                  </a:moveTo>
                  <a:cubicBezTo>
                    <a:pt x="18986" y="17923"/>
                    <a:pt x="18947" y="17927"/>
                    <a:pt x="18912" y="17936"/>
                  </a:cubicBezTo>
                  <a:cubicBezTo>
                    <a:pt x="18785" y="17973"/>
                    <a:pt x="18753" y="18106"/>
                    <a:pt x="18706" y="18558"/>
                  </a:cubicBezTo>
                  <a:cubicBezTo>
                    <a:pt x="18687" y="18746"/>
                    <a:pt x="18679" y="18896"/>
                    <a:pt x="18675" y="19032"/>
                  </a:cubicBezTo>
                  <a:cubicBezTo>
                    <a:pt x="18676" y="19259"/>
                    <a:pt x="18700" y="19447"/>
                    <a:pt x="18755" y="19589"/>
                  </a:cubicBezTo>
                  <a:cubicBezTo>
                    <a:pt x="18844" y="19755"/>
                    <a:pt x="19017" y="19872"/>
                    <a:pt x="19293" y="20010"/>
                  </a:cubicBezTo>
                  <a:cubicBezTo>
                    <a:pt x="19360" y="20033"/>
                    <a:pt x="19414" y="20056"/>
                    <a:pt x="19458" y="20088"/>
                  </a:cubicBezTo>
                  <a:cubicBezTo>
                    <a:pt x="19462" y="20090"/>
                    <a:pt x="19464" y="20093"/>
                    <a:pt x="19467" y="20095"/>
                  </a:cubicBezTo>
                  <a:cubicBezTo>
                    <a:pt x="19623" y="20168"/>
                    <a:pt x="19642" y="20276"/>
                    <a:pt x="19584" y="20885"/>
                  </a:cubicBezTo>
                  <a:cubicBezTo>
                    <a:pt x="19520" y="21554"/>
                    <a:pt x="19524" y="21584"/>
                    <a:pt x="19749" y="21586"/>
                  </a:cubicBezTo>
                  <a:cubicBezTo>
                    <a:pt x="19786" y="21585"/>
                    <a:pt x="19819" y="21585"/>
                    <a:pt x="19848" y="21579"/>
                  </a:cubicBezTo>
                  <a:cubicBezTo>
                    <a:pt x="19859" y="21577"/>
                    <a:pt x="19870" y="21576"/>
                    <a:pt x="19879" y="21573"/>
                  </a:cubicBezTo>
                  <a:cubicBezTo>
                    <a:pt x="19892" y="21568"/>
                    <a:pt x="19904" y="21559"/>
                    <a:pt x="19915" y="21553"/>
                  </a:cubicBezTo>
                  <a:cubicBezTo>
                    <a:pt x="19923" y="21548"/>
                    <a:pt x="19934" y="21547"/>
                    <a:pt x="19942" y="21540"/>
                  </a:cubicBezTo>
                  <a:cubicBezTo>
                    <a:pt x="20012" y="21477"/>
                    <a:pt x="20046" y="21340"/>
                    <a:pt x="20081" y="21060"/>
                  </a:cubicBezTo>
                  <a:cubicBezTo>
                    <a:pt x="20110" y="20828"/>
                    <a:pt x="20134" y="20654"/>
                    <a:pt x="20170" y="20516"/>
                  </a:cubicBezTo>
                  <a:cubicBezTo>
                    <a:pt x="20209" y="20252"/>
                    <a:pt x="20243" y="20162"/>
                    <a:pt x="20443" y="20075"/>
                  </a:cubicBezTo>
                  <a:cubicBezTo>
                    <a:pt x="20521" y="20022"/>
                    <a:pt x="20619" y="19980"/>
                    <a:pt x="20743" y="19933"/>
                  </a:cubicBezTo>
                  <a:cubicBezTo>
                    <a:pt x="20934" y="19859"/>
                    <a:pt x="21077" y="19762"/>
                    <a:pt x="21191" y="19628"/>
                  </a:cubicBezTo>
                  <a:cubicBezTo>
                    <a:pt x="21192" y="19627"/>
                    <a:pt x="21195" y="19629"/>
                    <a:pt x="21196" y="19628"/>
                  </a:cubicBezTo>
                  <a:cubicBezTo>
                    <a:pt x="21286" y="19507"/>
                    <a:pt x="21357" y="19358"/>
                    <a:pt x="21415" y="19187"/>
                  </a:cubicBezTo>
                  <a:cubicBezTo>
                    <a:pt x="21471" y="19007"/>
                    <a:pt x="21515" y="18791"/>
                    <a:pt x="21545" y="18520"/>
                  </a:cubicBezTo>
                  <a:cubicBezTo>
                    <a:pt x="21600" y="18020"/>
                    <a:pt x="21590" y="17943"/>
                    <a:pt x="21433" y="17930"/>
                  </a:cubicBezTo>
                  <a:lnTo>
                    <a:pt x="21330" y="17949"/>
                  </a:lnTo>
                  <a:cubicBezTo>
                    <a:pt x="21244" y="17963"/>
                    <a:pt x="21183" y="17980"/>
                    <a:pt x="21137" y="18020"/>
                  </a:cubicBezTo>
                  <a:cubicBezTo>
                    <a:pt x="21137" y="18021"/>
                    <a:pt x="21133" y="18026"/>
                    <a:pt x="21133" y="18027"/>
                  </a:cubicBezTo>
                  <a:cubicBezTo>
                    <a:pt x="21039" y="18140"/>
                    <a:pt x="20999" y="18351"/>
                    <a:pt x="20999" y="18688"/>
                  </a:cubicBezTo>
                  <a:cubicBezTo>
                    <a:pt x="20999" y="18973"/>
                    <a:pt x="20926" y="19168"/>
                    <a:pt x="20770" y="19291"/>
                  </a:cubicBezTo>
                  <a:cubicBezTo>
                    <a:pt x="20643" y="19432"/>
                    <a:pt x="20434" y="19461"/>
                    <a:pt x="20081" y="19446"/>
                  </a:cubicBezTo>
                  <a:cubicBezTo>
                    <a:pt x="20040" y="19446"/>
                    <a:pt x="20003" y="19449"/>
                    <a:pt x="19960" y="19446"/>
                  </a:cubicBezTo>
                  <a:lnTo>
                    <a:pt x="19288" y="19401"/>
                  </a:lnTo>
                  <a:lnTo>
                    <a:pt x="19293" y="18662"/>
                  </a:lnTo>
                  <a:cubicBezTo>
                    <a:pt x="19296" y="18092"/>
                    <a:pt x="19286" y="17966"/>
                    <a:pt x="19154" y="17936"/>
                  </a:cubicBezTo>
                  <a:cubicBezTo>
                    <a:pt x="19121" y="17931"/>
                    <a:pt x="19090" y="17923"/>
                    <a:pt x="19042" y="17923"/>
                  </a:cubicBezTo>
                  <a:cubicBezTo>
                    <a:pt x="19041" y="17923"/>
                    <a:pt x="19039" y="17923"/>
                    <a:pt x="19037" y="17923"/>
                  </a:cubicBezTo>
                  <a:close/>
                  <a:moveTo>
                    <a:pt x="7961" y="17930"/>
                  </a:moveTo>
                  <a:cubicBezTo>
                    <a:pt x="7766" y="17941"/>
                    <a:pt x="7693" y="18386"/>
                    <a:pt x="7576" y="19369"/>
                  </a:cubicBezTo>
                  <a:cubicBezTo>
                    <a:pt x="7480" y="20163"/>
                    <a:pt x="7376" y="20990"/>
                    <a:pt x="7347" y="21210"/>
                  </a:cubicBezTo>
                  <a:cubicBezTo>
                    <a:pt x="7335" y="21301"/>
                    <a:pt x="7331" y="21370"/>
                    <a:pt x="7329" y="21423"/>
                  </a:cubicBezTo>
                  <a:cubicBezTo>
                    <a:pt x="7329" y="21426"/>
                    <a:pt x="7325" y="21434"/>
                    <a:pt x="7325" y="21436"/>
                  </a:cubicBezTo>
                  <a:cubicBezTo>
                    <a:pt x="7325" y="21449"/>
                    <a:pt x="7329" y="21458"/>
                    <a:pt x="7329" y="21469"/>
                  </a:cubicBezTo>
                  <a:cubicBezTo>
                    <a:pt x="7331" y="21490"/>
                    <a:pt x="7333" y="21506"/>
                    <a:pt x="7338" y="21521"/>
                  </a:cubicBezTo>
                  <a:cubicBezTo>
                    <a:pt x="7339" y="21523"/>
                    <a:pt x="7342" y="21525"/>
                    <a:pt x="7343" y="21527"/>
                  </a:cubicBezTo>
                  <a:cubicBezTo>
                    <a:pt x="7348" y="21539"/>
                    <a:pt x="7353" y="21552"/>
                    <a:pt x="7361" y="21560"/>
                  </a:cubicBezTo>
                  <a:cubicBezTo>
                    <a:pt x="7365" y="21564"/>
                    <a:pt x="7368" y="21563"/>
                    <a:pt x="7374" y="21566"/>
                  </a:cubicBezTo>
                  <a:cubicBezTo>
                    <a:pt x="7378" y="21568"/>
                    <a:pt x="7383" y="21571"/>
                    <a:pt x="7388" y="21573"/>
                  </a:cubicBezTo>
                  <a:cubicBezTo>
                    <a:pt x="7398" y="21576"/>
                    <a:pt x="7410" y="21578"/>
                    <a:pt x="7423" y="21579"/>
                  </a:cubicBezTo>
                  <a:cubicBezTo>
                    <a:pt x="7461" y="21581"/>
                    <a:pt x="7511" y="21577"/>
                    <a:pt x="7576" y="21566"/>
                  </a:cubicBezTo>
                  <a:cubicBezTo>
                    <a:pt x="7841" y="21522"/>
                    <a:pt x="7859" y="21469"/>
                    <a:pt x="7974" y="20471"/>
                  </a:cubicBezTo>
                  <a:cubicBezTo>
                    <a:pt x="8153" y="18919"/>
                    <a:pt x="8133" y="18941"/>
                    <a:pt x="8686" y="19608"/>
                  </a:cubicBezTo>
                  <a:lnTo>
                    <a:pt x="9170" y="20192"/>
                  </a:lnTo>
                  <a:lnTo>
                    <a:pt x="9519" y="19855"/>
                  </a:lnTo>
                  <a:lnTo>
                    <a:pt x="9756" y="19621"/>
                  </a:lnTo>
                  <a:cubicBezTo>
                    <a:pt x="10077" y="19307"/>
                    <a:pt x="10363" y="19106"/>
                    <a:pt x="10392" y="19174"/>
                  </a:cubicBezTo>
                  <a:cubicBezTo>
                    <a:pt x="10438" y="19283"/>
                    <a:pt x="10344" y="20323"/>
                    <a:pt x="10199" y="21274"/>
                  </a:cubicBezTo>
                  <a:cubicBezTo>
                    <a:pt x="10191" y="21328"/>
                    <a:pt x="10192" y="21367"/>
                    <a:pt x="10190" y="21404"/>
                  </a:cubicBezTo>
                  <a:cubicBezTo>
                    <a:pt x="10190" y="21418"/>
                    <a:pt x="10185" y="21438"/>
                    <a:pt x="10186" y="21449"/>
                  </a:cubicBezTo>
                  <a:cubicBezTo>
                    <a:pt x="10187" y="21476"/>
                    <a:pt x="10195" y="21490"/>
                    <a:pt x="10199" y="21508"/>
                  </a:cubicBezTo>
                  <a:cubicBezTo>
                    <a:pt x="10225" y="21572"/>
                    <a:pt x="10293" y="21592"/>
                    <a:pt x="10428" y="21592"/>
                  </a:cubicBezTo>
                  <a:cubicBezTo>
                    <a:pt x="10699" y="21592"/>
                    <a:pt x="10702" y="21578"/>
                    <a:pt x="10875" y="20075"/>
                  </a:cubicBezTo>
                  <a:cubicBezTo>
                    <a:pt x="10971" y="19242"/>
                    <a:pt x="11076" y="18415"/>
                    <a:pt x="11104" y="18241"/>
                  </a:cubicBezTo>
                  <a:cubicBezTo>
                    <a:pt x="11186" y="17731"/>
                    <a:pt x="10884" y="17845"/>
                    <a:pt x="10043" y="18643"/>
                  </a:cubicBezTo>
                  <a:lnTo>
                    <a:pt x="9286" y="19362"/>
                  </a:lnTo>
                  <a:lnTo>
                    <a:pt x="8713" y="18643"/>
                  </a:lnTo>
                  <a:cubicBezTo>
                    <a:pt x="8610" y="18514"/>
                    <a:pt x="8517" y="18401"/>
                    <a:pt x="8435" y="18306"/>
                  </a:cubicBezTo>
                  <a:cubicBezTo>
                    <a:pt x="8232" y="18094"/>
                    <a:pt x="8048" y="17946"/>
                    <a:pt x="7961" y="17930"/>
                  </a:cubicBezTo>
                  <a:close/>
                  <a:moveTo>
                    <a:pt x="16029" y="17936"/>
                  </a:moveTo>
                  <a:cubicBezTo>
                    <a:pt x="15633" y="17937"/>
                    <a:pt x="15379" y="17963"/>
                    <a:pt x="15344" y="18014"/>
                  </a:cubicBezTo>
                  <a:lnTo>
                    <a:pt x="15294" y="18396"/>
                  </a:lnTo>
                  <a:cubicBezTo>
                    <a:pt x="15261" y="18704"/>
                    <a:pt x="15208" y="19139"/>
                    <a:pt x="15138" y="19699"/>
                  </a:cubicBezTo>
                  <a:cubicBezTo>
                    <a:pt x="15031" y="20546"/>
                    <a:pt x="14946" y="21314"/>
                    <a:pt x="14945" y="21411"/>
                  </a:cubicBezTo>
                  <a:cubicBezTo>
                    <a:pt x="14944" y="21508"/>
                    <a:pt x="15215" y="21571"/>
                    <a:pt x="15581" y="21592"/>
                  </a:cubicBezTo>
                  <a:lnTo>
                    <a:pt x="16029" y="21592"/>
                  </a:lnTo>
                  <a:cubicBezTo>
                    <a:pt x="16168" y="21592"/>
                    <a:pt x="16286" y="21583"/>
                    <a:pt x="16405" y="21579"/>
                  </a:cubicBezTo>
                  <a:cubicBezTo>
                    <a:pt x="16804" y="21550"/>
                    <a:pt x="17171" y="21488"/>
                    <a:pt x="17332" y="21391"/>
                  </a:cubicBezTo>
                  <a:cubicBezTo>
                    <a:pt x="17431" y="21331"/>
                    <a:pt x="17512" y="21274"/>
                    <a:pt x="17578" y="21203"/>
                  </a:cubicBezTo>
                  <a:cubicBezTo>
                    <a:pt x="17654" y="21110"/>
                    <a:pt x="17714" y="20994"/>
                    <a:pt x="17766" y="20853"/>
                  </a:cubicBezTo>
                  <a:cubicBezTo>
                    <a:pt x="17846" y="20607"/>
                    <a:pt x="17897" y="20240"/>
                    <a:pt x="17967" y="19634"/>
                  </a:cubicBezTo>
                  <a:cubicBezTo>
                    <a:pt x="18082" y="18643"/>
                    <a:pt x="18082" y="18580"/>
                    <a:pt x="17882" y="18293"/>
                  </a:cubicBezTo>
                  <a:cubicBezTo>
                    <a:pt x="17859" y="18259"/>
                    <a:pt x="17835" y="18229"/>
                    <a:pt x="17811" y="18202"/>
                  </a:cubicBezTo>
                  <a:cubicBezTo>
                    <a:pt x="17801" y="18191"/>
                    <a:pt x="17789" y="18186"/>
                    <a:pt x="17779" y="18176"/>
                  </a:cubicBezTo>
                  <a:cubicBezTo>
                    <a:pt x="17605" y="18021"/>
                    <a:pt x="17338" y="17983"/>
                    <a:pt x="16508" y="17949"/>
                  </a:cubicBezTo>
                  <a:lnTo>
                    <a:pt x="16315" y="17943"/>
                  </a:lnTo>
                  <a:cubicBezTo>
                    <a:pt x="16219" y="17940"/>
                    <a:pt x="16114" y="17936"/>
                    <a:pt x="16029" y="17936"/>
                  </a:cubicBezTo>
                  <a:close/>
                  <a:moveTo>
                    <a:pt x="16606" y="18481"/>
                  </a:moveTo>
                  <a:cubicBezTo>
                    <a:pt x="16955" y="18489"/>
                    <a:pt x="17305" y="18563"/>
                    <a:pt x="17381" y="18695"/>
                  </a:cubicBezTo>
                  <a:cubicBezTo>
                    <a:pt x="17529" y="18951"/>
                    <a:pt x="17427" y="20248"/>
                    <a:pt x="17224" y="20710"/>
                  </a:cubicBezTo>
                  <a:cubicBezTo>
                    <a:pt x="17100" y="20993"/>
                    <a:pt x="17005" y="21022"/>
                    <a:pt x="16360" y="21022"/>
                  </a:cubicBezTo>
                  <a:cubicBezTo>
                    <a:pt x="15962" y="21022"/>
                    <a:pt x="15619" y="20976"/>
                    <a:pt x="15594" y="20918"/>
                  </a:cubicBezTo>
                  <a:cubicBezTo>
                    <a:pt x="15539" y="20785"/>
                    <a:pt x="15760" y="18885"/>
                    <a:pt x="15859" y="18656"/>
                  </a:cubicBezTo>
                  <a:cubicBezTo>
                    <a:pt x="15913" y="18528"/>
                    <a:pt x="16258" y="18472"/>
                    <a:pt x="16606" y="18481"/>
                  </a:cubicBezTo>
                  <a:close/>
                  <a:moveTo>
                    <a:pt x="1751" y="18558"/>
                  </a:moveTo>
                  <a:cubicBezTo>
                    <a:pt x="2494" y="18558"/>
                    <a:pt x="2679" y="18600"/>
                    <a:pt x="2762" y="18792"/>
                  </a:cubicBezTo>
                  <a:cubicBezTo>
                    <a:pt x="2837" y="18962"/>
                    <a:pt x="2833" y="19090"/>
                    <a:pt x="2740" y="19252"/>
                  </a:cubicBezTo>
                  <a:cubicBezTo>
                    <a:pt x="2640" y="19426"/>
                    <a:pt x="2412" y="19472"/>
                    <a:pt x="1710" y="19472"/>
                  </a:cubicBezTo>
                  <a:cubicBezTo>
                    <a:pt x="1215" y="19472"/>
                    <a:pt x="787" y="19438"/>
                    <a:pt x="757" y="19395"/>
                  </a:cubicBezTo>
                  <a:cubicBezTo>
                    <a:pt x="726" y="19351"/>
                    <a:pt x="731" y="19143"/>
                    <a:pt x="770" y="18934"/>
                  </a:cubicBezTo>
                  <a:cubicBezTo>
                    <a:pt x="840" y="18558"/>
                    <a:pt x="845" y="18558"/>
                    <a:pt x="1751" y="18558"/>
                  </a:cubicBezTo>
                  <a:close/>
                </a:path>
              </a:pathLst>
            </a:custGeom>
            <a:ln w="12700" cap="flat">
              <a:noFill/>
              <a:miter lim="400000"/>
            </a:ln>
            <a:effectLst/>
          </p:spPr>
        </p:pic>
      </p:grpSp>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 name="Shape 50"/>
          <p:cNvSpPr/>
          <p:nvPr>
            <p:ph type="title"/>
          </p:nvPr>
        </p:nvSpPr>
        <p:spPr>
          <a:xfrm>
            <a:off x="272038" y="971550"/>
            <a:ext cx="4545748" cy="781050"/>
          </a:xfrm>
          <a:prstGeom prst="rect">
            <a:avLst/>
          </a:prstGeom>
        </p:spPr>
        <p:txBody>
          <a:bodyPr/>
          <a:lstStyle>
            <a:lvl1pPr>
              <a:defRPr sz="2700"/>
            </a:lvl1pPr>
          </a:lstStyle>
          <a:p>
            <a:pPr/>
            <a:r>
              <a:t>Northlight rendering pipe</a:t>
            </a:r>
          </a:p>
        </p:txBody>
      </p:sp>
      <p:sp>
        <p:nvSpPr>
          <p:cNvPr id="51" name="Shape 51"/>
          <p:cNvSpPr/>
          <p:nvPr>
            <p:ph type="body" sz="half" idx="1"/>
          </p:nvPr>
        </p:nvSpPr>
        <p:spPr>
          <a:xfrm>
            <a:off x="272038" y="1809750"/>
            <a:ext cx="4545748" cy="2743200"/>
          </a:xfrm>
          <a:prstGeom prst="rect">
            <a:avLst/>
          </a:prstGeom>
        </p:spPr>
        <p:txBody>
          <a:bodyPr/>
          <a:lstStyle/>
          <a:p>
            <a:pPr marL="363086" indent="-363086" defTabSz="886968">
              <a:buClrTx/>
              <a:buSzPct val="100000"/>
              <a:buFontTx/>
              <a:buAutoNum type="arabicPeriod" startAt="1"/>
              <a:defRPr sz="2134"/>
            </a:pPr>
            <a:r>
              <a:t>GBuffer, Velocity, Shadow passes (threaded)</a:t>
            </a:r>
          </a:p>
          <a:p>
            <a:pPr marL="363086" indent="-363086" defTabSz="886968">
              <a:buClrTx/>
              <a:buSzPct val="100000"/>
              <a:buFontTx/>
              <a:buAutoNum type="arabicPeriod" startAt="1"/>
              <a:defRPr sz="2134"/>
            </a:pPr>
            <a:r>
              <a:t>Full-screen shadowing</a:t>
            </a:r>
          </a:p>
          <a:p>
            <a:pPr marL="363086" indent="-363086" defTabSz="886968">
              <a:buClrTx/>
              <a:buSzPct val="100000"/>
              <a:buFontTx/>
              <a:buAutoNum type="arabicPeriod" startAt="1"/>
              <a:defRPr sz="2134"/>
            </a:pPr>
            <a:r>
              <a:t>Full-screen lighting</a:t>
            </a:r>
          </a:p>
          <a:p>
            <a:pPr marL="363086" indent="-363086" defTabSz="886968">
              <a:buClrTx/>
              <a:buSzPct val="100000"/>
              <a:buFontTx/>
              <a:buAutoNum type="arabicPeriod" startAt="1"/>
              <a:defRPr sz="2134"/>
            </a:pPr>
            <a:r>
              <a:t>Primary, transparent </a:t>
            </a:r>
            <a:br/>
            <a:r>
              <a:t>passes (threaded)</a:t>
            </a:r>
          </a:p>
          <a:p>
            <a:pPr marL="363086" indent="-363086" defTabSz="886968">
              <a:buClrTx/>
              <a:buSzPct val="100000"/>
              <a:buFontTx/>
              <a:buAutoNum type="arabicPeriod" startAt="1"/>
              <a:defRPr sz="2134"/>
            </a:pPr>
            <a:r>
              <a:t>Post-processing</a:t>
            </a:r>
          </a:p>
        </p:txBody>
      </p:sp>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 name="Shape 55"/>
          <p:cNvSpPr/>
          <p:nvPr>
            <p:ph type="title"/>
          </p:nvPr>
        </p:nvSpPr>
        <p:spPr>
          <a:xfrm>
            <a:off x="272038" y="971550"/>
            <a:ext cx="4545748" cy="781050"/>
          </a:xfrm>
          <a:prstGeom prst="rect">
            <a:avLst/>
          </a:prstGeom>
        </p:spPr>
        <p:txBody>
          <a:bodyPr/>
          <a:lstStyle>
            <a:lvl1pPr>
              <a:defRPr sz="2700"/>
            </a:lvl1pPr>
          </a:lstStyle>
          <a:p>
            <a:pPr/>
            <a:r>
              <a:t>Northlight rendering pipe</a:t>
            </a:r>
          </a:p>
        </p:txBody>
      </p:sp>
      <p:sp>
        <p:nvSpPr>
          <p:cNvPr id="56" name="Shape 56"/>
          <p:cNvSpPr/>
          <p:nvPr>
            <p:ph type="body" sz="half" idx="1"/>
          </p:nvPr>
        </p:nvSpPr>
        <p:spPr>
          <a:xfrm>
            <a:off x="272038" y="1809750"/>
            <a:ext cx="4545748" cy="2743200"/>
          </a:xfrm>
          <a:prstGeom prst="rect">
            <a:avLst/>
          </a:prstGeom>
        </p:spPr>
        <p:txBody>
          <a:bodyPr/>
          <a:lstStyle/>
          <a:p>
            <a:pPr marL="363086" indent="-363086" defTabSz="886968">
              <a:buClrTx/>
              <a:buSzPct val="100000"/>
              <a:buFontTx/>
              <a:buAutoNum type="arabicPeriod" startAt="1"/>
              <a:defRPr b="1" sz="2134"/>
            </a:pPr>
            <a:r>
              <a:t>GBuffer, Velocity, Shadow passes (threaded)</a:t>
            </a:r>
          </a:p>
          <a:p>
            <a:pPr marL="363086" indent="-363086" defTabSz="886968">
              <a:buClrTx/>
              <a:buSzPct val="100000"/>
              <a:buFontTx/>
              <a:buAutoNum type="arabicPeriod" startAt="1"/>
              <a:defRPr sz="2134"/>
            </a:pPr>
            <a:r>
              <a:t>Full-screen shadowing</a:t>
            </a:r>
          </a:p>
          <a:p>
            <a:pPr marL="363086" indent="-363086" defTabSz="886968">
              <a:buClrTx/>
              <a:buSzPct val="100000"/>
              <a:buFontTx/>
              <a:buAutoNum type="arabicPeriod" startAt="1"/>
              <a:defRPr sz="2134"/>
            </a:pPr>
            <a:r>
              <a:t>Full-screen lighting</a:t>
            </a:r>
          </a:p>
          <a:p>
            <a:pPr marL="363086" indent="-363086" defTabSz="886968">
              <a:buClrTx/>
              <a:buSzPct val="100000"/>
              <a:buFontTx/>
              <a:buAutoNum type="arabicPeriod" startAt="1"/>
              <a:defRPr sz="2134"/>
            </a:pPr>
            <a:r>
              <a:t>Primary, transparent </a:t>
            </a:r>
            <a:br/>
            <a:r>
              <a:t>passes (threaded)</a:t>
            </a:r>
          </a:p>
          <a:p>
            <a:pPr marL="363086" indent="-363086" defTabSz="886968">
              <a:buClrTx/>
              <a:buSzPct val="100000"/>
              <a:buFontTx/>
              <a:buAutoNum type="arabicPeriod" startAt="1"/>
              <a:defRPr sz="2134"/>
            </a:pPr>
            <a:r>
              <a:t>Post-processing</a:t>
            </a:r>
          </a:p>
        </p:txBody>
      </p:sp>
      <p:pic>
        <p:nvPicPr>
          <p:cNvPr id="57" name="depth.png"/>
          <p:cNvPicPr>
            <a:picLocks noChangeAspect="1"/>
          </p:cNvPicPr>
          <p:nvPr/>
        </p:nvPicPr>
        <p:blipFill>
          <a:blip r:embed="rId3">
            <a:extLst/>
          </a:blip>
          <a:stretch>
            <a:fillRect/>
          </a:stretch>
        </p:blipFill>
        <p:spPr>
          <a:xfrm>
            <a:off x="4914960" y="436842"/>
            <a:ext cx="4197552" cy="2357429"/>
          </a:xfrm>
          <a:prstGeom prst="rect">
            <a:avLst/>
          </a:prstGeom>
          <a:ln w="12700">
            <a:miter lim="400000"/>
          </a:ln>
          <a:effectLst>
            <a:outerShdw sx="100000" sy="100000" kx="0" ky="0" algn="b" rotWithShape="0" blurRad="38100" dist="36409" dir="5400000">
              <a:srgbClr val="000000">
                <a:alpha val="38000"/>
              </a:srgbClr>
            </a:outerShdw>
          </a:effectLst>
        </p:spPr>
      </p:pic>
      <p:pic>
        <p:nvPicPr>
          <p:cNvPr id="58" name="normals.png"/>
          <p:cNvPicPr>
            <a:picLocks noChangeAspect="1"/>
          </p:cNvPicPr>
          <p:nvPr/>
        </p:nvPicPr>
        <p:blipFill>
          <a:blip r:embed="rId4">
            <a:extLst/>
          </a:blip>
          <a:srcRect l="0" t="0" r="49975" b="0"/>
          <a:stretch>
            <a:fillRect/>
          </a:stretch>
        </p:blipFill>
        <p:spPr>
          <a:xfrm>
            <a:off x="4914960" y="434995"/>
            <a:ext cx="2099825" cy="2361123"/>
          </a:xfrm>
          <a:prstGeom prst="rect">
            <a:avLst/>
          </a:prstGeom>
          <a:ln w="12700">
            <a:miter lim="400000"/>
          </a:ln>
        </p:spPr>
      </p:pic>
      <p:pic>
        <p:nvPicPr>
          <p:cNvPr id="59" name="pasted-image.tiff"/>
          <p:cNvPicPr>
            <a:picLocks noChangeAspect="1"/>
          </p:cNvPicPr>
          <p:nvPr/>
        </p:nvPicPr>
        <p:blipFill>
          <a:blip r:embed="rId5">
            <a:extLst/>
          </a:blip>
          <a:srcRect l="0" t="0" r="0" b="0"/>
          <a:stretch>
            <a:fillRect/>
          </a:stretch>
        </p:blipFill>
        <p:spPr>
          <a:xfrm>
            <a:off x="4914863" y="2852250"/>
            <a:ext cx="4197552" cy="2097593"/>
          </a:xfrm>
          <a:prstGeom prst="rect">
            <a:avLst/>
          </a:prstGeom>
          <a:ln w="12700">
            <a:miter lim="400000"/>
          </a:ln>
          <a:effectLst>
            <a:outerShdw sx="100000" sy="100000" kx="0" ky="0" algn="b" rotWithShape="0" blurRad="38100" dist="36409" dir="5400000">
              <a:srgbClr val="000000">
                <a:alpha val="38000"/>
              </a:srgbClr>
            </a:outerShdw>
          </a:effectLst>
        </p:spPr>
      </p:pic>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3" name="pasted-image.tiff"/>
          <p:cNvPicPr>
            <a:picLocks noChangeAspect="1"/>
          </p:cNvPicPr>
          <p:nvPr/>
        </p:nvPicPr>
        <p:blipFill>
          <a:blip r:embed="rId3">
            <a:extLst/>
          </a:blip>
          <a:srcRect l="268" t="0" r="0" b="0"/>
          <a:stretch>
            <a:fillRect/>
          </a:stretch>
        </p:blipFill>
        <p:spPr>
          <a:xfrm>
            <a:off x="4930893" y="2699629"/>
            <a:ext cx="4165688" cy="2345236"/>
          </a:xfrm>
          <a:prstGeom prst="rect">
            <a:avLst/>
          </a:prstGeom>
          <a:ln w="12700">
            <a:miter lim="400000"/>
          </a:ln>
          <a:effectLst>
            <a:outerShdw sx="100000" sy="100000" kx="0" ky="0" algn="b" rotWithShape="0" blurRad="38100" dist="36409" dir="5400000">
              <a:srgbClr val="000000">
                <a:alpha val="38000"/>
              </a:srgbClr>
            </a:outerShdw>
          </a:effectLst>
        </p:spPr>
      </p:pic>
      <p:pic>
        <p:nvPicPr>
          <p:cNvPr id="64" name="pasted-image.tiff"/>
          <p:cNvPicPr>
            <a:picLocks noChangeAspect="1"/>
          </p:cNvPicPr>
          <p:nvPr/>
        </p:nvPicPr>
        <p:blipFill>
          <a:blip r:embed="rId4">
            <a:extLst/>
          </a:blip>
          <a:stretch>
            <a:fillRect/>
          </a:stretch>
        </p:blipFill>
        <p:spPr>
          <a:xfrm>
            <a:off x="4930697" y="294510"/>
            <a:ext cx="4165884" cy="2340412"/>
          </a:xfrm>
          <a:prstGeom prst="rect">
            <a:avLst/>
          </a:prstGeom>
          <a:ln w="12700">
            <a:miter lim="400000"/>
          </a:ln>
          <a:effectLst>
            <a:outerShdw sx="100000" sy="100000" kx="0" ky="0" algn="b" rotWithShape="0" blurRad="38100" dist="36409" dir="5400000">
              <a:srgbClr val="000000">
                <a:alpha val="38000"/>
              </a:srgbClr>
            </a:outerShdw>
          </a:effectLst>
        </p:spPr>
      </p:pic>
      <p:sp>
        <p:nvSpPr>
          <p:cNvPr id="65" name="Shape 65"/>
          <p:cNvSpPr/>
          <p:nvPr>
            <p:ph type="title"/>
          </p:nvPr>
        </p:nvSpPr>
        <p:spPr>
          <a:xfrm>
            <a:off x="272038" y="971550"/>
            <a:ext cx="4545748" cy="781050"/>
          </a:xfrm>
          <a:prstGeom prst="rect">
            <a:avLst/>
          </a:prstGeom>
        </p:spPr>
        <p:txBody>
          <a:bodyPr/>
          <a:lstStyle>
            <a:lvl1pPr>
              <a:defRPr sz="2700"/>
            </a:lvl1pPr>
          </a:lstStyle>
          <a:p>
            <a:pPr/>
            <a:r>
              <a:t>Northlight rendering pipe</a:t>
            </a:r>
          </a:p>
        </p:txBody>
      </p:sp>
      <p:sp>
        <p:nvSpPr>
          <p:cNvPr id="66" name="Shape 66"/>
          <p:cNvSpPr/>
          <p:nvPr>
            <p:ph type="body" sz="half" idx="1"/>
          </p:nvPr>
        </p:nvSpPr>
        <p:spPr>
          <a:xfrm>
            <a:off x="272038" y="1809750"/>
            <a:ext cx="4545748" cy="2743200"/>
          </a:xfrm>
          <a:prstGeom prst="rect">
            <a:avLst/>
          </a:prstGeom>
        </p:spPr>
        <p:txBody>
          <a:bodyPr/>
          <a:lstStyle/>
          <a:p>
            <a:pPr marL="363086" indent="-363086" defTabSz="886968">
              <a:buClrTx/>
              <a:buSzPct val="100000"/>
              <a:buFontTx/>
              <a:buAutoNum type="arabicPeriod" startAt="1"/>
              <a:defRPr sz="2134"/>
            </a:pPr>
            <a:r>
              <a:t>GBuffer, Velocity, Shadow passes (threaded)</a:t>
            </a:r>
          </a:p>
          <a:p>
            <a:pPr marL="363086" indent="-363086" defTabSz="886968">
              <a:buClrTx/>
              <a:buSzPct val="100000"/>
              <a:buFontTx/>
              <a:buAutoNum type="arabicPeriod" startAt="1"/>
              <a:defRPr b="1" sz="2134"/>
            </a:pPr>
            <a:r>
              <a:t>Full-screen shadowing</a:t>
            </a:r>
          </a:p>
          <a:p>
            <a:pPr marL="363086" indent="-363086" defTabSz="886968">
              <a:buClrTx/>
              <a:buSzPct val="100000"/>
              <a:buFontTx/>
              <a:buAutoNum type="arabicPeriod" startAt="1"/>
              <a:defRPr sz="2134"/>
            </a:pPr>
            <a:r>
              <a:t>Full-screen lighting</a:t>
            </a:r>
          </a:p>
          <a:p>
            <a:pPr marL="363086" indent="-363086" defTabSz="886968">
              <a:buClrTx/>
              <a:buSzPct val="100000"/>
              <a:buFontTx/>
              <a:buAutoNum type="arabicPeriod" startAt="1"/>
              <a:defRPr sz="2134"/>
            </a:pPr>
            <a:r>
              <a:t>Primary, transparent </a:t>
            </a:r>
            <a:br/>
            <a:r>
              <a:t>passes (threaded)</a:t>
            </a:r>
          </a:p>
          <a:p>
            <a:pPr marL="363086" indent="-363086" defTabSz="886968">
              <a:buClrTx/>
              <a:buSzPct val="100000"/>
              <a:buFontTx/>
              <a:buAutoNum type="arabicPeriod" startAt="1"/>
              <a:defRPr sz="2134"/>
            </a:pPr>
            <a:r>
              <a:t>Post-processing</a:t>
            </a:r>
          </a:p>
        </p:txBody>
      </p:sp>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0" name="pasted-image.tiff"/>
          <p:cNvPicPr>
            <a:picLocks noChangeAspect="1"/>
          </p:cNvPicPr>
          <p:nvPr/>
        </p:nvPicPr>
        <p:blipFill>
          <a:blip r:embed="rId3">
            <a:extLst/>
          </a:blip>
          <a:stretch>
            <a:fillRect/>
          </a:stretch>
        </p:blipFill>
        <p:spPr>
          <a:xfrm>
            <a:off x="4930697" y="2680119"/>
            <a:ext cx="4165884" cy="2343311"/>
          </a:xfrm>
          <a:prstGeom prst="rect">
            <a:avLst/>
          </a:prstGeom>
          <a:ln w="12700">
            <a:miter lim="400000"/>
          </a:ln>
          <a:effectLst>
            <a:outerShdw sx="100000" sy="100000" kx="0" ky="0" algn="b" rotWithShape="0" blurRad="38100" dist="36409" dir="5400000">
              <a:srgbClr val="000000">
                <a:alpha val="38000"/>
              </a:srgbClr>
            </a:outerShdw>
          </a:effectLst>
        </p:spPr>
      </p:pic>
      <p:pic>
        <p:nvPicPr>
          <p:cNvPr id="71" name="pasted-image.tiff"/>
          <p:cNvPicPr>
            <a:picLocks noChangeAspect="1"/>
          </p:cNvPicPr>
          <p:nvPr/>
        </p:nvPicPr>
        <p:blipFill>
          <a:blip r:embed="rId4">
            <a:extLst/>
          </a:blip>
          <a:stretch>
            <a:fillRect/>
          </a:stretch>
        </p:blipFill>
        <p:spPr>
          <a:xfrm>
            <a:off x="4930697" y="287443"/>
            <a:ext cx="4165884" cy="2343311"/>
          </a:xfrm>
          <a:prstGeom prst="rect">
            <a:avLst/>
          </a:prstGeom>
          <a:ln w="12700">
            <a:miter lim="400000"/>
          </a:ln>
          <a:effectLst>
            <a:outerShdw sx="100000" sy="100000" kx="0" ky="0" algn="b" rotWithShape="0" blurRad="38100" dist="36409" dir="5400000">
              <a:srgbClr val="000000">
                <a:alpha val="38000"/>
              </a:srgbClr>
            </a:outerShdw>
          </a:effectLst>
        </p:spPr>
      </p:pic>
      <p:sp>
        <p:nvSpPr>
          <p:cNvPr id="72" name="Shape 72"/>
          <p:cNvSpPr/>
          <p:nvPr>
            <p:ph type="title"/>
          </p:nvPr>
        </p:nvSpPr>
        <p:spPr>
          <a:xfrm>
            <a:off x="272038" y="971550"/>
            <a:ext cx="4545748" cy="781050"/>
          </a:xfrm>
          <a:prstGeom prst="rect">
            <a:avLst/>
          </a:prstGeom>
        </p:spPr>
        <p:txBody>
          <a:bodyPr/>
          <a:lstStyle>
            <a:lvl1pPr>
              <a:defRPr sz="2700"/>
            </a:lvl1pPr>
          </a:lstStyle>
          <a:p>
            <a:pPr/>
            <a:r>
              <a:t>Northlight rendering pipe</a:t>
            </a:r>
          </a:p>
        </p:txBody>
      </p:sp>
      <p:sp>
        <p:nvSpPr>
          <p:cNvPr id="73" name="Shape 73"/>
          <p:cNvSpPr/>
          <p:nvPr>
            <p:ph type="body" sz="half" idx="1"/>
          </p:nvPr>
        </p:nvSpPr>
        <p:spPr>
          <a:xfrm>
            <a:off x="272038" y="1809750"/>
            <a:ext cx="4545748" cy="2743200"/>
          </a:xfrm>
          <a:prstGeom prst="rect">
            <a:avLst/>
          </a:prstGeom>
        </p:spPr>
        <p:txBody>
          <a:bodyPr/>
          <a:lstStyle/>
          <a:p>
            <a:pPr marL="363086" indent="-363086" defTabSz="886968">
              <a:buClrTx/>
              <a:buSzPct val="100000"/>
              <a:buFontTx/>
              <a:buAutoNum type="arabicPeriod" startAt="1"/>
              <a:defRPr sz="2134"/>
            </a:pPr>
            <a:r>
              <a:t>GBuffer, Velocity, Shadow passes (threaded)</a:t>
            </a:r>
          </a:p>
          <a:p>
            <a:pPr marL="363086" indent="-363086" defTabSz="886968">
              <a:buClrTx/>
              <a:buSzPct val="100000"/>
              <a:buFontTx/>
              <a:buAutoNum type="arabicPeriod" startAt="1"/>
              <a:defRPr sz="2134"/>
            </a:pPr>
            <a:r>
              <a:t>Full-screen shadowing</a:t>
            </a:r>
          </a:p>
          <a:p>
            <a:pPr marL="363086" indent="-363086" defTabSz="886968">
              <a:buClrTx/>
              <a:buSzPct val="100000"/>
              <a:buFontTx/>
              <a:buAutoNum type="arabicPeriod" startAt="1"/>
              <a:defRPr b="1" sz="2134"/>
            </a:pPr>
            <a:r>
              <a:t>Full-screen lighting</a:t>
            </a:r>
          </a:p>
          <a:p>
            <a:pPr marL="363086" indent="-363086" defTabSz="886968">
              <a:buClrTx/>
              <a:buSzPct val="100000"/>
              <a:buFontTx/>
              <a:buAutoNum type="arabicPeriod" startAt="1"/>
              <a:defRPr sz="2134"/>
            </a:pPr>
            <a:r>
              <a:t>Primary, transparent </a:t>
            </a:r>
            <a:br/>
            <a:r>
              <a:t>passes (threaded)</a:t>
            </a:r>
          </a:p>
          <a:p>
            <a:pPr marL="363086" indent="-363086" defTabSz="886968">
              <a:buClrTx/>
              <a:buSzPct val="100000"/>
              <a:buFontTx/>
              <a:buAutoNum type="arabicPeriod" startAt="1"/>
              <a:defRPr sz="2134"/>
            </a:pPr>
            <a:r>
              <a:t>Post-processing</a:t>
            </a:r>
          </a:p>
        </p:txBody>
      </p:sp>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7" name="pasted-image.tiff"/>
          <p:cNvPicPr>
            <a:picLocks noChangeAspect="1"/>
          </p:cNvPicPr>
          <p:nvPr/>
        </p:nvPicPr>
        <p:blipFill>
          <a:blip r:embed="rId3">
            <a:extLst/>
          </a:blip>
          <a:stretch>
            <a:fillRect/>
          </a:stretch>
        </p:blipFill>
        <p:spPr>
          <a:xfrm>
            <a:off x="4930697" y="2593505"/>
            <a:ext cx="4165884" cy="2343310"/>
          </a:xfrm>
          <a:prstGeom prst="rect">
            <a:avLst/>
          </a:prstGeom>
          <a:ln w="12700">
            <a:miter lim="400000"/>
          </a:ln>
          <a:effectLst>
            <a:outerShdw sx="100000" sy="100000" kx="0" ky="0" algn="b" rotWithShape="0" blurRad="38100" dist="36409" dir="5400000">
              <a:srgbClr val="000000">
                <a:alpha val="38000"/>
              </a:srgbClr>
            </a:outerShdw>
          </a:effectLst>
        </p:spPr>
      </p:pic>
      <p:pic>
        <p:nvPicPr>
          <p:cNvPr id="78" name="pasted-image.tiff"/>
          <p:cNvPicPr>
            <a:picLocks noChangeAspect="1"/>
          </p:cNvPicPr>
          <p:nvPr/>
        </p:nvPicPr>
        <p:blipFill>
          <a:blip r:embed="rId4">
            <a:extLst/>
          </a:blip>
          <a:srcRect l="189" t="534" r="0" b="620"/>
          <a:stretch>
            <a:fillRect/>
          </a:stretch>
        </p:blipFill>
        <p:spPr>
          <a:xfrm>
            <a:off x="4930718" y="297487"/>
            <a:ext cx="4165863" cy="2250935"/>
          </a:xfrm>
          <a:prstGeom prst="rect">
            <a:avLst/>
          </a:prstGeom>
          <a:ln w="12700">
            <a:miter lim="400000"/>
          </a:ln>
          <a:effectLst>
            <a:outerShdw sx="100000" sy="100000" kx="0" ky="0" algn="b" rotWithShape="0" blurRad="38100" dist="36409" dir="5400000">
              <a:srgbClr val="000000">
                <a:alpha val="38000"/>
              </a:srgbClr>
            </a:outerShdw>
          </a:effectLst>
        </p:spPr>
      </p:pic>
      <p:sp>
        <p:nvSpPr>
          <p:cNvPr id="79" name="Shape 79"/>
          <p:cNvSpPr/>
          <p:nvPr>
            <p:ph type="title"/>
          </p:nvPr>
        </p:nvSpPr>
        <p:spPr>
          <a:xfrm>
            <a:off x="272038" y="971550"/>
            <a:ext cx="4545748" cy="781050"/>
          </a:xfrm>
          <a:prstGeom prst="rect">
            <a:avLst/>
          </a:prstGeom>
        </p:spPr>
        <p:txBody>
          <a:bodyPr/>
          <a:lstStyle>
            <a:lvl1pPr>
              <a:defRPr sz="2700"/>
            </a:lvl1pPr>
          </a:lstStyle>
          <a:p>
            <a:pPr/>
            <a:r>
              <a:t>Northlight rendering pipe</a:t>
            </a:r>
          </a:p>
        </p:txBody>
      </p:sp>
      <p:sp>
        <p:nvSpPr>
          <p:cNvPr id="80" name="Shape 80"/>
          <p:cNvSpPr/>
          <p:nvPr>
            <p:ph type="body" sz="half" idx="1"/>
          </p:nvPr>
        </p:nvSpPr>
        <p:spPr>
          <a:xfrm>
            <a:off x="272038" y="1809750"/>
            <a:ext cx="4545748" cy="2743200"/>
          </a:xfrm>
          <a:prstGeom prst="rect">
            <a:avLst/>
          </a:prstGeom>
        </p:spPr>
        <p:txBody>
          <a:bodyPr/>
          <a:lstStyle/>
          <a:p>
            <a:pPr marL="363086" indent="-363086" defTabSz="886968">
              <a:buClrTx/>
              <a:buSzPct val="100000"/>
              <a:buFontTx/>
              <a:buAutoNum type="arabicPeriod" startAt="1"/>
              <a:defRPr sz="2134"/>
            </a:pPr>
            <a:r>
              <a:t>GBuffer, Velocity, Shadow passes (threaded)</a:t>
            </a:r>
          </a:p>
          <a:p>
            <a:pPr marL="363086" indent="-363086" defTabSz="886968">
              <a:buClrTx/>
              <a:buSzPct val="100000"/>
              <a:buFontTx/>
              <a:buAutoNum type="arabicPeriod" startAt="1"/>
              <a:defRPr sz="2134"/>
            </a:pPr>
            <a:r>
              <a:t>Full-screen shadowing</a:t>
            </a:r>
          </a:p>
          <a:p>
            <a:pPr marL="363086" indent="-363086" defTabSz="886968">
              <a:buClrTx/>
              <a:buSzPct val="100000"/>
              <a:buFontTx/>
              <a:buAutoNum type="arabicPeriod" startAt="1"/>
              <a:defRPr sz="2134"/>
            </a:pPr>
            <a:r>
              <a:t>Full-screen lighting</a:t>
            </a:r>
          </a:p>
          <a:p>
            <a:pPr marL="363086" indent="-363086" defTabSz="886968">
              <a:buClrTx/>
              <a:buSzPct val="100000"/>
              <a:buFontTx/>
              <a:buAutoNum type="arabicPeriod" startAt="1"/>
              <a:defRPr b="1" sz="2134"/>
            </a:pPr>
            <a:r>
              <a:t>Primary, transparent passes (threaded)</a:t>
            </a:r>
          </a:p>
          <a:p>
            <a:pPr marL="363086" indent="-363086" defTabSz="886968">
              <a:buClrTx/>
              <a:buSzPct val="100000"/>
              <a:buFontTx/>
              <a:buAutoNum type="arabicPeriod" startAt="1"/>
              <a:defRPr sz="2134"/>
            </a:pPr>
            <a:r>
              <a:t>Post-processing</a:t>
            </a:r>
          </a:p>
        </p:txBody>
      </p:sp>
    </p:spTree>
  </p:cSld>
  <p:clrMapOvr>
    <a:masterClrMapping/>
  </p:clrMapOvr>
  <p:transition xmlns:p14="http://schemas.microsoft.com/office/powerpoint/2010/main" spd="med" advClick="1" p14:dur="1000"/>
</p:sld>
</file>

<file path=ppt/theme/theme1.xml><?xml version="1.0" encoding="utf-8"?>
<a:theme xmlns:a="http://schemas.openxmlformats.org/drawingml/2006/main" xmlns:r="http://schemas.openxmlformats.org/officeDocument/2006/relationships" name="Recommending A Strategy">
  <a:themeElements>
    <a:clrScheme name="Recommending A Strategy">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Recommending A Strategy">
      <a:majorFont>
        <a:latin typeface="Verdana"/>
        <a:ea typeface="Verdana"/>
        <a:cs typeface="Verdana"/>
      </a:majorFont>
      <a:minorFont>
        <a:latin typeface="Helvetica"/>
        <a:ea typeface="Helvetica"/>
        <a:cs typeface="Helvetica"/>
      </a:minorFont>
    </a:fontScheme>
    <a:fmtScheme name="Recommending A Strateg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Recommending A Strategy">
  <a:themeElements>
    <a:clrScheme name="Recommending A Strategy">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Recommending A Strategy">
      <a:majorFont>
        <a:latin typeface="Verdana"/>
        <a:ea typeface="Verdana"/>
        <a:cs typeface="Verdana"/>
      </a:majorFont>
      <a:minorFont>
        <a:latin typeface="Helvetica"/>
        <a:ea typeface="Helvetica"/>
        <a:cs typeface="Helvetica"/>
      </a:minorFont>
    </a:fontScheme>
    <a:fmtScheme name="Recommending A Strateg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